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1970" cy="6858000"/>
  <p:notesSz cx="6858000" cy="1219197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jp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jp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jp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jp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jp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ig5q9eoun-17677599664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600" y="609600"/>
            <a:ext cx="1119225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기아 K9 중고차</a:t>
            </a:r>
            <a:pPr algn="l" indent="0" marL="0">
              <a:lnSpc>
                <a:spcPts val="36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vs </a:t>
            </a:r>
            <a:pPr algn="l" indent="0" marL="0">
              <a:lnSpc>
                <a:spcPts val="3600"/>
              </a:lnSpc>
              <a:spcAft>
                <a:spcPts val="1200"/>
              </a:spcAft>
              <a:buNone/>
            </a:pPr>
            <a:r>
              <a:rPr lang="en-US" sz="36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현대 그랜저 하이브리드 신차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09600" y="1219200"/>
            <a:ext cx="1119225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구매비용, 유지비, 세금 및 장단점 종합 비교 분석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835819" y="1600200"/>
            <a:ext cx="1096151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작성일: 2025년 7월 28일</a:t>
            </a:r>
            <a:endParaRPr lang="en-US" sz="1350" dirty="0"/>
          </a:p>
        </p:txBody>
      </p:sp>
      <p:pic>
        <p:nvPicPr>
          <p:cNvPr id="6" name="Image 1" descr="/var/folders/1y/yzhkrds14j1gm67qjvlds8tm7vvy2b/T/icon-icon-uckc2rj0g-176775996670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47825"/>
            <a:ext cx="150019" cy="171450"/>
          </a:xfrm>
          <a:prstGeom prst="rect">
            <a:avLst/>
          </a:prstGeom>
        </p:spPr>
      </p:pic>
      <p:pic>
        <p:nvPicPr>
          <p:cNvPr id="7" name="Image 2" descr="https://picture-search.skywork.ai/aippt/image/sheet/e4096c257e7d6bb83d03f3317382b33e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50" y="1866900"/>
            <a:ext cx="6502301" cy="3657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06202" y="5524500"/>
            <a:ext cx="533400" cy="609600"/>
          </a:xfrm>
          <a:prstGeom prst="roundRect">
            <a:avLst>
              <a:gd name="adj" fmla="val 1785535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9" name="Image 3" descr="/var/folders/1y/yzhkrds14j1gm67qjvlds8tm7vvy2b/T/icon-icon-h0ezf54w3-176775996674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02" y="5676900"/>
            <a:ext cx="228600" cy="3048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6435" y="6248400"/>
            <a:ext cx="9729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구매 비용 분석</a:t>
            </a:r>
            <a:endParaRPr lang="en-US" sz="1200" dirty="0"/>
          </a:p>
        </p:txBody>
      </p:sp>
      <p:sp>
        <p:nvSpPr>
          <p:cNvPr id="11" name="Text 5"/>
          <p:cNvSpPr/>
          <p:nvPr/>
        </p:nvSpPr>
        <p:spPr>
          <a:xfrm>
            <a:off x="3282702" y="5524500"/>
            <a:ext cx="533400" cy="609600"/>
          </a:xfrm>
          <a:prstGeom prst="roundRect">
            <a:avLst>
              <a:gd name="adj" fmla="val 1785535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2" name="Image 4" descr="/var/folders/1y/yzhkrds14j1gm67qjvlds8tm7vvy2b/T/icon-icon-p3uglmj9k-176775996677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102" y="5676900"/>
            <a:ext cx="228600" cy="3048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3062935" y="6248400"/>
            <a:ext cx="9729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유지 비용 비교</a:t>
            </a:r>
            <a:endParaRPr lang="en-US" sz="1200" dirty="0"/>
          </a:p>
        </p:txBody>
      </p:sp>
      <p:sp>
        <p:nvSpPr>
          <p:cNvPr id="14" name="Text 7"/>
          <p:cNvSpPr/>
          <p:nvPr/>
        </p:nvSpPr>
        <p:spPr>
          <a:xfrm>
            <a:off x="5759202" y="5524500"/>
            <a:ext cx="533400" cy="609600"/>
          </a:xfrm>
          <a:prstGeom prst="roundRect">
            <a:avLst>
              <a:gd name="adj" fmla="val 1785535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5" name="Image 5" descr="/var/folders/1y/yzhkrds14j1gm67qjvlds8tm7vvy2b/T/icon-icon-xvi00ujgi-176775996681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1602" y="5676900"/>
            <a:ext cx="228600" cy="3048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539435" y="6248400"/>
            <a:ext cx="9729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세금 및 보험료</a:t>
            </a:r>
            <a:endParaRPr lang="en-US" sz="1200" dirty="0"/>
          </a:p>
        </p:txBody>
      </p:sp>
      <p:sp>
        <p:nvSpPr>
          <p:cNvPr id="17" name="Text 9"/>
          <p:cNvSpPr/>
          <p:nvPr/>
        </p:nvSpPr>
        <p:spPr>
          <a:xfrm>
            <a:off x="8235702" y="5524500"/>
            <a:ext cx="533400" cy="609600"/>
          </a:xfrm>
          <a:prstGeom prst="roundRect">
            <a:avLst>
              <a:gd name="adj" fmla="val 1785535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8" name="Image 6" descr="/var/folders/1y/yzhkrds14j1gm67qjvlds8tm7vvy2b/T/icon-icon-o8rixib5a-176775996685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8102" y="5676900"/>
            <a:ext cx="228600" cy="30480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8015935" y="6248400"/>
            <a:ext cx="9729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성능 및 편의성</a:t>
            </a:r>
            <a:endParaRPr lang="en-US" sz="1200" dirty="0"/>
          </a:p>
        </p:txBody>
      </p:sp>
      <p:sp>
        <p:nvSpPr>
          <p:cNvPr id="20" name="Text 11"/>
          <p:cNvSpPr/>
          <p:nvPr/>
        </p:nvSpPr>
        <p:spPr>
          <a:xfrm>
            <a:off x="10810875" y="5524500"/>
            <a:ext cx="476250" cy="609600"/>
          </a:xfrm>
          <a:prstGeom prst="roundRect">
            <a:avLst>
              <a:gd name="adj" fmla="val 1999800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1" name="Image 7" descr="/var/folders/1y/yzhkrds14j1gm67qjvlds8tm7vvy2b/T/icon-icon-ol33y0zgh-1767759966885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3275" y="5676900"/>
            <a:ext cx="171450" cy="30480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10488930" y="6248400"/>
            <a:ext cx="11201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구매 결정 가이드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q0l88gwew-176775996979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5820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9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구매 비용 비교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9525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기아 K9 중고차와 그랜저 하이브리드 신차의 초기 구매 비용 분석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57200" y="1447800"/>
            <a:ext cx="5524500" cy="2600325"/>
          </a:xfrm>
          <a:prstGeom prst="roundRect">
            <a:avLst>
              <a:gd name="adj" fmla="val 439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85800" y="1676400"/>
            <a:ext cx="419100" cy="495300"/>
          </a:xfrm>
          <a:prstGeom prst="roundRect">
            <a:avLst>
              <a:gd name="adj" fmla="val 22725000"/>
            </a:avLst>
          </a:prstGeom>
          <a:solidFill>
            <a:srgbClr val="BB162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7" name="Image 1" descr="/var/folders/1y/yzhkrds14j1gm67qjvlds8tm7vvy2b/T/icon-icon-iooupm2j4-176775996999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790700"/>
            <a:ext cx="190500" cy="2667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57300" y="1771650"/>
            <a:ext cx="205057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2022년식 K9 중고차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685800" y="2324100"/>
            <a:ext cx="5067300" cy="1495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기본 가격: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4,000만원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등록 및 세금: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380만원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보험료: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120만원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구매 비용: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4,500만원</a:t>
            </a:r>
            <a:endParaRPr lang="en-US" sz="1350" dirty="0"/>
          </a:p>
        </p:txBody>
      </p:sp>
      <p:pic>
        <p:nvPicPr>
          <p:cNvPr id="10" name="Image 2" descr="/var/folders/1y/yzhkrds14j1gm67qjvlds8tm7vvy2b/T/icon-icon-fxwurikoz-176775997014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81250"/>
            <a:ext cx="150019" cy="171450"/>
          </a:xfrm>
          <a:prstGeom prst="rect">
            <a:avLst/>
          </a:prstGeom>
        </p:spPr>
      </p:pic>
      <p:pic>
        <p:nvPicPr>
          <p:cNvPr id="11" name="Image 3" descr="/var/folders/1y/yzhkrds14j1gm67qjvlds8tm7vvy2b/T/icon-icon-0y0v4gcsv-176775997017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762250"/>
            <a:ext cx="128588" cy="171450"/>
          </a:xfrm>
          <a:prstGeom prst="rect">
            <a:avLst/>
          </a:prstGeom>
        </p:spPr>
      </p:pic>
      <p:pic>
        <p:nvPicPr>
          <p:cNvPr id="12" name="Image 4" descr="/var/folders/1y/yzhkrds14j1gm67qjvlds8tm7vvy2b/T/icon-icon-wlv7l57mw-176775997021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143250"/>
            <a:ext cx="171450" cy="17145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210300" y="1447800"/>
            <a:ext cx="5524500" cy="2600325"/>
          </a:xfrm>
          <a:prstGeom prst="roundRect">
            <a:avLst>
              <a:gd name="adj" fmla="val 439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7"/>
          <p:cNvSpPr/>
          <p:nvPr/>
        </p:nvSpPr>
        <p:spPr>
          <a:xfrm>
            <a:off x="6438900" y="1676400"/>
            <a:ext cx="419100" cy="495300"/>
          </a:xfrm>
          <a:prstGeom prst="roundRect">
            <a:avLst>
              <a:gd name="adj" fmla="val 22725000"/>
            </a:avLst>
          </a:prstGeom>
          <a:solidFill>
            <a:srgbClr val="002C5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5" name="Image 5" descr="/var/folders/1y/yzhkrds14j1gm67qjvlds8tm7vvy2b/T/icon-icon-ixxiog5zs-176775997024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1790700"/>
            <a:ext cx="190500" cy="2667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010400" y="1771650"/>
            <a:ext cx="227585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신차</a:t>
            </a:r>
            <a:endParaRPr lang="en-US" sz="1800" dirty="0"/>
          </a:p>
        </p:txBody>
      </p:sp>
      <p:sp>
        <p:nvSpPr>
          <p:cNvPr id="17" name="Text 9"/>
          <p:cNvSpPr/>
          <p:nvPr/>
        </p:nvSpPr>
        <p:spPr>
          <a:xfrm>
            <a:off x="6438900" y="2324100"/>
            <a:ext cx="5067300" cy="1495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기본 가격 (익스클루시브):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4,781만원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세금 및 등록 비용: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274만원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보험료: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별도 계산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구매 비용: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5,055만원</a:t>
            </a:r>
            <a:endParaRPr lang="en-US" sz="1350" dirty="0"/>
          </a:p>
        </p:txBody>
      </p:sp>
      <p:pic>
        <p:nvPicPr>
          <p:cNvPr id="18" name="Image 6" descr="/var/folders/1y/yzhkrds14j1gm67qjvlds8tm7vvy2b/T/icon-icon-euej5rbgl-176775997038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0" y="2381250"/>
            <a:ext cx="150019" cy="171450"/>
          </a:xfrm>
          <a:prstGeom prst="rect">
            <a:avLst/>
          </a:prstGeom>
        </p:spPr>
      </p:pic>
      <p:pic>
        <p:nvPicPr>
          <p:cNvPr id="19" name="Image 7" descr="/var/folders/1y/yzhkrds14j1gm67qjvlds8tm7vvy2b/T/icon-icon-7qwugo2yp-176775997042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900" y="2762250"/>
            <a:ext cx="128588" cy="171450"/>
          </a:xfrm>
          <a:prstGeom prst="rect">
            <a:avLst/>
          </a:prstGeom>
        </p:spPr>
      </p:pic>
      <p:pic>
        <p:nvPicPr>
          <p:cNvPr id="20" name="Image 8" descr="/var/folders/1y/yzhkrds14j1gm67qjvlds8tm7vvy2b/T/icon-icon-5f4mx37cl-176775997046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3143250"/>
            <a:ext cx="171450" cy="171450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457200" y="4352925"/>
            <a:ext cx="11277600" cy="2095500"/>
          </a:xfrm>
          <a:prstGeom prst="roundRect">
            <a:avLst>
              <a:gd name="adj" fmla="val 363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11"/>
          <p:cNvSpPr/>
          <p:nvPr/>
        </p:nvSpPr>
        <p:spPr>
          <a:xfrm>
            <a:off x="685800" y="4581525"/>
            <a:ext cx="113614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구매 비용 비교</a:t>
            </a:r>
            <a:endParaRPr lang="en-US" sz="1500" dirty="0"/>
          </a:p>
        </p:txBody>
      </p:sp>
      <p:pic>
        <p:nvPicPr>
          <p:cNvPr id="23" name="Image 9" descr="/var/folders/1y/yzhkrds14j1gm67qjvlds8tm7vvy2b/T/icon-svg-ojh55gd0q-176775997050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5000625"/>
            <a:ext cx="10820400" cy="1219200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457200" y="6677025"/>
            <a:ext cx="11277600" cy="1447800"/>
          </a:xfrm>
          <a:prstGeom prst="roundRect">
            <a:avLst>
              <a:gd name="adj" fmla="val 5263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13"/>
          <p:cNvSpPr/>
          <p:nvPr/>
        </p:nvSpPr>
        <p:spPr>
          <a:xfrm>
            <a:off x="685800" y="6905625"/>
            <a:ext cx="113614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비교 포인트</a:t>
            </a:r>
            <a:endParaRPr lang="en-US" sz="1500" dirty="0"/>
          </a:p>
        </p:txBody>
      </p:sp>
      <p:pic>
        <p:nvPicPr>
          <p:cNvPr id="26" name="Image 10" descr="/var/folders/1y/yzhkrds14j1gm67qjvlds8tm7vvy2b/T/icon-icon-ikw75g9u3-176775997056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7324725"/>
            <a:ext cx="171450" cy="152400"/>
          </a:xfrm>
          <a:prstGeom prst="rect">
            <a:avLst/>
          </a:prstGeom>
        </p:spPr>
      </p:pic>
      <p:sp>
        <p:nvSpPr>
          <p:cNvPr id="27" name="Text 14"/>
          <p:cNvSpPr/>
          <p:nvPr/>
        </p:nvSpPr>
        <p:spPr>
          <a:xfrm>
            <a:off x="971550" y="7286625"/>
            <a:ext cx="30386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중고차는 초기 구매 비용이 약 555만원 저렴</a:t>
            </a:r>
            <a:endParaRPr lang="en-US" sz="1200" dirty="0"/>
          </a:p>
        </p:txBody>
      </p:sp>
      <p:pic>
        <p:nvPicPr>
          <p:cNvPr id="28" name="Image 11" descr="/var/folders/1y/yzhkrds14j1gm67qjvlds8tm7vvy2b/T/icon-icon-8gucey2qa-176775997060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2200" y="7324725"/>
            <a:ext cx="114300" cy="152400"/>
          </a:xfrm>
          <a:prstGeom prst="rect">
            <a:avLst/>
          </a:prstGeom>
        </p:spPr>
      </p:pic>
      <p:sp>
        <p:nvSpPr>
          <p:cNvPr id="29" name="Text 15"/>
          <p:cNvSpPr/>
          <p:nvPr/>
        </p:nvSpPr>
        <p:spPr>
          <a:xfrm>
            <a:off x="6400800" y="7286625"/>
            <a:ext cx="434434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하이브리드는 친환경차 세제 혜택 적용 (취득세 40만원 감면)</a:t>
            </a:r>
            <a:endParaRPr lang="en-US" sz="1200" dirty="0"/>
          </a:p>
        </p:txBody>
      </p:sp>
      <p:pic>
        <p:nvPicPr>
          <p:cNvPr id="30" name="Image 12" descr="/var/folders/1y/yzhkrds14j1gm67qjvlds8tm7vvy2b/T/icon-icon-30h7atp4t-176775997064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" y="7705725"/>
            <a:ext cx="152400" cy="152400"/>
          </a:xfrm>
          <a:prstGeom prst="rect">
            <a:avLst/>
          </a:prstGeom>
        </p:spPr>
      </p:pic>
      <p:sp>
        <p:nvSpPr>
          <p:cNvPr id="31" name="Text 16"/>
          <p:cNvSpPr/>
          <p:nvPr/>
        </p:nvSpPr>
        <p:spPr>
          <a:xfrm>
            <a:off x="952500" y="7667625"/>
            <a:ext cx="371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중고차는 보험료가 상대적으로 높음 (연간 약 120만원)</a:t>
            </a:r>
            <a:endParaRPr lang="en-US" sz="1200" dirty="0"/>
          </a:p>
        </p:txBody>
      </p:sp>
      <p:pic>
        <p:nvPicPr>
          <p:cNvPr id="32" name="Image 13" descr="/var/folders/1y/yzhkrds14j1gm67qjvlds8tm7vvy2b/T/icon-icon-et3g3aa4j-176775997068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72200" y="7705725"/>
            <a:ext cx="190500" cy="152400"/>
          </a:xfrm>
          <a:prstGeom prst="rect">
            <a:avLst/>
          </a:prstGeom>
        </p:spPr>
      </p:pic>
      <p:sp>
        <p:nvSpPr>
          <p:cNvPr id="33" name="Text 17"/>
          <p:cNvSpPr/>
          <p:nvPr/>
        </p:nvSpPr>
        <p:spPr>
          <a:xfrm>
            <a:off x="6477000" y="7667625"/>
            <a:ext cx="47057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하이브리드는 트림에 따라 가격 차이가 큼 (4,291만원~5,181만원)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m092dtt05-176775997367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543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9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중고차 K9 구매 시 추가 비용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9525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4천만원 기준 K9 중고차 구매 시 발생하는 부대 비용 상세 분석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57200" y="1447800"/>
            <a:ext cx="5410200" cy="5638800"/>
          </a:xfrm>
          <a:prstGeom prst="roundRect">
            <a:avLst>
              <a:gd name="adj" fmla="val 211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971550" y="1676400"/>
            <a:ext cx="476059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부대 비용 항목별 내역</a:t>
            </a:r>
            <a:endParaRPr lang="en-US" sz="1800" dirty="0"/>
          </a:p>
        </p:txBody>
      </p:sp>
      <p:pic>
        <p:nvPicPr>
          <p:cNvPr id="7" name="Image 1" descr="/var/folders/1y/yzhkrds14j1gm67qjvlds8tm7vvy2b/T/icon-icon-h3x3fpduj-176775997390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14500"/>
            <a:ext cx="171450" cy="22860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685800" y="2786063"/>
            <a:ext cx="4953000" cy="0"/>
          </a:xfrm>
          <a:prstGeom prst="line">
            <a:avLst/>
          </a:prstGeom>
          <a:noFill/>
          <a:ln w="9525">
            <a:solidFill>
              <a:srgbClr val="EEEEE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85800" y="2247900"/>
            <a:ext cx="46281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취득세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685800" y="2476500"/>
            <a:ext cx="226826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비영업용 승용차 기준, 과세표준액의 7%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905821" y="2343150"/>
            <a:ext cx="76962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280만원</a:t>
            </a:r>
            <a:endParaRPr lang="en-US" sz="1200" dirty="0"/>
          </a:p>
        </p:txBody>
      </p:sp>
      <p:sp>
        <p:nvSpPr>
          <p:cNvPr id="12" name="Shape 8"/>
          <p:cNvSpPr/>
          <p:nvPr/>
        </p:nvSpPr>
        <p:spPr>
          <a:xfrm>
            <a:off x="685800" y="3481388"/>
            <a:ext cx="4953000" cy="0"/>
          </a:xfrm>
          <a:prstGeom prst="line">
            <a:avLst/>
          </a:prstGeom>
          <a:noFill/>
          <a:ln w="9525">
            <a:solidFill>
              <a:srgbClr val="EEEEE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85800" y="2943225"/>
            <a:ext cx="7810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공채 매입비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85800" y="3171825"/>
            <a:ext cx="259510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지역별 요율 상이, 즉시 할인 매도 시 비용 발생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4542979" y="3038475"/>
            <a:ext cx="1117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10만원 ~ 30만원</a:t>
            </a:r>
            <a:endParaRPr lang="en-US" sz="1200" dirty="0"/>
          </a:p>
        </p:txBody>
      </p:sp>
      <p:sp>
        <p:nvSpPr>
          <p:cNvPr id="16" name="Shape 12"/>
          <p:cNvSpPr/>
          <p:nvPr/>
        </p:nvSpPr>
        <p:spPr>
          <a:xfrm>
            <a:off x="685800" y="4176712"/>
            <a:ext cx="4953000" cy="0"/>
          </a:xfrm>
          <a:prstGeom prst="line">
            <a:avLst/>
          </a:prstGeom>
          <a:noFill/>
          <a:ln w="9525">
            <a:solidFill>
              <a:srgbClr val="EEEEEE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685800" y="3638550"/>
            <a:ext cx="7985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증지/인지대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85800" y="3867150"/>
            <a:ext cx="161596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명의이전 시 발생하는 수수료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4906417" y="3733800"/>
            <a:ext cx="7690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4,500원</a:t>
            </a:r>
            <a:endParaRPr lang="en-US" sz="1200" dirty="0"/>
          </a:p>
        </p:txBody>
      </p:sp>
      <p:sp>
        <p:nvSpPr>
          <p:cNvPr id="20" name="Shape 16"/>
          <p:cNvSpPr/>
          <p:nvPr/>
        </p:nvSpPr>
        <p:spPr>
          <a:xfrm>
            <a:off x="685800" y="4872038"/>
            <a:ext cx="4953000" cy="0"/>
          </a:xfrm>
          <a:prstGeom prst="line">
            <a:avLst/>
          </a:prstGeom>
          <a:noFill/>
          <a:ln w="9525">
            <a:solidFill>
              <a:srgbClr val="EEEEEE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685800" y="4333875"/>
            <a:ext cx="46281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매도비</a:t>
            </a: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685800" y="4562475"/>
            <a:ext cx="172996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관리, 보관 등에 대한 비용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4542979" y="4429125"/>
            <a:ext cx="1117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30만원 ~ 44만원</a:t>
            </a:r>
            <a:endParaRPr lang="en-US" sz="1200" dirty="0"/>
          </a:p>
        </p:txBody>
      </p:sp>
      <p:sp>
        <p:nvSpPr>
          <p:cNvPr id="24" name="Shape 20"/>
          <p:cNvSpPr/>
          <p:nvPr/>
        </p:nvSpPr>
        <p:spPr>
          <a:xfrm>
            <a:off x="685800" y="5567363"/>
            <a:ext cx="4953000" cy="0"/>
          </a:xfrm>
          <a:prstGeom prst="line">
            <a:avLst/>
          </a:prstGeom>
          <a:noFill/>
          <a:ln w="9525">
            <a:solidFill>
              <a:srgbClr val="EEEEEE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685800" y="5029200"/>
            <a:ext cx="7810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알선 수수료</a:t>
            </a:r>
            <a:endParaRPr lang="en-US" sz="1200" dirty="0"/>
          </a:p>
        </p:txBody>
      </p:sp>
      <p:sp>
        <p:nvSpPr>
          <p:cNvPr id="26" name="Text 22"/>
          <p:cNvSpPr/>
          <p:nvPr/>
        </p:nvSpPr>
        <p:spPr>
          <a:xfrm>
            <a:off x="685800" y="5257800"/>
            <a:ext cx="247380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딜러의 중개 수수료(차량 가액의 2.2% 이내)</a:t>
            </a:r>
            <a:endParaRPr lang="en-US" sz="1050" dirty="0"/>
          </a:p>
        </p:txBody>
      </p:sp>
      <p:sp>
        <p:nvSpPr>
          <p:cNvPr id="27" name="Text 23"/>
          <p:cNvSpPr/>
          <p:nvPr/>
        </p:nvSpPr>
        <p:spPr>
          <a:xfrm>
            <a:off x="4542979" y="5124450"/>
            <a:ext cx="1117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30만원 ~ 50만원</a:t>
            </a:r>
            <a:endParaRPr lang="en-US" sz="1200" dirty="0"/>
          </a:p>
        </p:txBody>
      </p:sp>
      <p:sp>
        <p:nvSpPr>
          <p:cNvPr id="28" name="Shape 24"/>
          <p:cNvSpPr/>
          <p:nvPr/>
        </p:nvSpPr>
        <p:spPr>
          <a:xfrm>
            <a:off x="685800" y="6262688"/>
            <a:ext cx="4953000" cy="0"/>
          </a:xfrm>
          <a:prstGeom prst="line">
            <a:avLst/>
          </a:prstGeom>
          <a:noFill/>
          <a:ln w="9525">
            <a:solidFill>
              <a:srgbClr val="EEEEEE"/>
            </a:solidFill>
            <a:prstDash val="solid"/>
          </a:ln>
        </p:spPr>
      </p:sp>
      <p:sp>
        <p:nvSpPr>
          <p:cNvPr id="29" name="Text 25"/>
          <p:cNvSpPr/>
          <p:nvPr/>
        </p:nvSpPr>
        <p:spPr>
          <a:xfrm>
            <a:off x="685800" y="5724525"/>
            <a:ext cx="137428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성능 점검 책임보험료</a:t>
            </a:r>
            <a:endParaRPr lang="en-US" sz="1200" dirty="0"/>
          </a:p>
        </p:txBody>
      </p:sp>
      <p:sp>
        <p:nvSpPr>
          <p:cNvPr id="30" name="Text 26"/>
          <p:cNvSpPr/>
          <p:nvPr/>
        </p:nvSpPr>
        <p:spPr>
          <a:xfrm>
            <a:off x="685800" y="5953125"/>
            <a:ext cx="219889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1개월/2,000km 보증을 위한 의무 보험</a:t>
            </a:r>
            <a:endParaRPr lang="en-US" sz="1050" dirty="0"/>
          </a:p>
        </p:txBody>
      </p:sp>
      <p:sp>
        <p:nvSpPr>
          <p:cNvPr id="31" name="Text 27"/>
          <p:cNvSpPr/>
          <p:nvPr/>
        </p:nvSpPr>
        <p:spPr>
          <a:xfrm>
            <a:off x="4995714" y="5819775"/>
            <a:ext cx="67524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10만원</a:t>
            </a:r>
            <a:endParaRPr lang="en-US" sz="1200" dirty="0"/>
          </a:p>
        </p:txBody>
      </p:sp>
      <p:sp>
        <p:nvSpPr>
          <p:cNvPr id="32" name="Shape 28"/>
          <p:cNvSpPr/>
          <p:nvPr/>
        </p:nvSpPr>
        <p:spPr>
          <a:xfrm>
            <a:off x="685800" y="6315075"/>
            <a:ext cx="4953000" cy="0"/>
          </a:xfrm>
          <a:prstGeom prst="line">
            <a:avLst/>
          </a:prstGeom>
          <a:noFill/>
          <a:ln w="19050">
            <a:solidFill>
              <a:srgbClr val="E5E7EB"/>
            </a:solidFill>
            <a:prstDash val="solid"/>
          </a:ln>
        </p:spPr>
      </p:sp>
      <p:sp>
        <p:nvSpPr>
          <p:cNvPr id="33" name="Text 29"/>
          <p:cNvSpPr/>
          <p:nvPr/>
        </p:nvSpPr>
        <p:spPr>
          <a:xfrm>
            <a:off x="6324600" y="1447800"/>
            <a:ext cx="5410200" cy="3581400"/>
          </a:xfrm>
          <a:prstGeom prst="roundRect">
            <a:avLst>
              <a:gd name="adj" fmla="val 3191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4" name="Text 30"/>
          <p:cNvSpPr/>
          <p:nvPr/>
        </p:nvSpPr>
        <p:spPr>
          <a:xfrm>
            <a:off x="6843713" y="1676400"/>
            <a:ext cx="475573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추가 비용 구성 비율</a:t>
            </a:r>
            <a:endParaRPr lang="en-US" sz="1500" dirty="0"/>
          </a:p>
        </p:txBody>
      </p:sp>
      <p:pic>
        <p:nvPicPr>
          <p:cNvPr id="35" name="Image 2" descr="/var/folders/1y/yzhkrds14j1gm67qjvlds8tm7vvy2b/T/icon-icon-dui4kza10-176775997397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714500"/>
            <a:ext cx="214313" cy="190500"/>
          </a:xfrm>
          <a:prstGeom prst="rect">
            <a:avLst/>
          </a:prstGeom>
        </p:spPr>
      </p:pic>
      <p:pic>
        <p:nvPicPr>
          <p:cNvPr id="36" name="Image 3" descr="/var/folders/1y/yzhkrds14j1gm67qjvlds8tm7vvy2b/T/icon-svg-mqn2kqsun-176775997401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095500"/>
            <a:ext cx="4953000" cy="2438400"/>
          </a:xfrm>
          <a:prstGeom prst="rect">
            <a:avLst/>
          </a:prstGeom>
        </p:spPr>
      </p:pic>
      <p:sp>
        <p:nvSpPr>
          <p:cNvPr id="37" name="Text 31"/>
          <p:cNvSpPr/>
          <p:nvPr/>
        </p:nvSpPr>
        <p:spPr>
          <a:xfrm>
            <a:off x="6503670" y="4610100"/>
            <a:ext cx="50520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spcBef>
                <a:spcPts val="600"/>
              </a:spcBef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최대 예상 비용 기준</a:t>
            </a:r>
            <a:endParaRPr lang="en-US" sz="1050" dirty="0"/>
          </a:p>
        </p:txBody>
      </p:sp>
      <p:pic>
        <p:nvPicPr>
          <p:cNvPr id="38" name="Image 4" descr="https://picture-search.skywork.ai/aippt/image/sheet/12bb817dd1e242760bac773c3ff90b8c.jp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5257800"/>
            <a:ext cx="2590800" cy="1828800"/>
          </a:xfrm>
          <a:prstGeom prst="rect">
            <a:avLst/>
          </a:prstGeom>
        </p:spPr>
      </p:pic>
      <p:sp>
        <p:nvSpPr>
          <p:cNvPr id="39" name="Text 32"/>
          <p:cNvSpPr/>
          <p:nvPr/>
        </p:nvSpPr>
        <p:spPr>
          <a:xfrm>
            <a:off x="9029700" y="5257800"/>
            <a:ext cx="2705100" cy="182880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0" name="Text 33"/>
          <p:cNvSpPr/>
          <p:nvPr/>
        </p:nvSpPr>
        <p:spPr>
          <a:xfrm>
            <a:off x="9144000" y="5410200"/>
            <a:ext cx="25603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고려사항</a:t>
            </a:r>
            <a:endParaRPr lang="en-US" sz="1350" dirty="0"/>
          </a:p>
        </p:txBody>
      </p:sp>
      <p:sp>
        <p:nvSpPr>
          <p:cNvPr id="41" name="Text 34"/>
          <p:cNvSpPr/>
          <p:nvPr/>
        </p:nvSpPr>
        <p:spPr>
          <a:xfrm>
            <a:off x="9144000" y="5753100"/>
            <a:ext cx="2438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취득세는 전체 추가 비용의 약 68%를 차지</a:t>
            </a:r>
            <a:endParaRPr lang="en-US" sz="105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지역별로 공채 매입비 차이 발생</a:t>
            </a:r>
            <a:endParaRPr lang="en-US" sz="105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매도비와 알선 수수료는 협상 가능</a:t>
            </a:r>
            <a:endParaRPr lang="en-US" sz="1050" dirty="0"/>
          </a:p>
        </p:txBody>
      </p:sp>
      <p:pic>
        <p:nvPicPr>
          <p:cNvPr id="42" name="Image 5" descr="/var/folders/1y/yzhkrds14j1gm67qjvlds8tm7vvy2b/T/icon-icon-0v6g4oh6f-176775997416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5791200"/>
            <a:ext cx="133350" cy="133350"/>
          </a:xfrm>
          <a:prstGeom prst="rect">
            <a:avLst/>
          </a:prstGeom>
        </p:spPr>
      </p:pic>
      <p:pic>
        <p:nvPicPr>
          <p:cNvPr id="43" name="Image 6" descr="/var/folders/1y/yzhkrds14j1gm67qjvlds8tm7vvy2b/T/icon-icon-seicimvjs-176775997419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6248400"/>
            <a:ext cx="133350" cy="133350"/>
          </a:xfrm>
          <a:prstGeom prst="rect">
            <a:avLst/>
          </a:prstGeom>
        </p:spPr>
      </p:pic>
      <p:pic>
        <p:nvPicPr>
          <p:cNvPr id="44" name="Image 7" descr="/var/folders/1y/yzhkrds14j1gm67qjvlds8tm7vvy2b/T/icon-icon-ap9eumck0-176775997422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6515100"/>
            <a:ext cx="133350" cy="133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yvnj1829k-176775997718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9630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9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신차 구매 비용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9525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트림별 가격과 세제 혜택, 등록비용을 포함한 총구매 비용 분석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57200" y="1447800"/>
            <a:ext cx="551840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트림별 판매 가격 </a:t>
            </a:r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050" b="1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(세제 혜택 후)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57200" y="1905000"/>
            <a:ext cx="5410200" cy="914400"/>
          </a:xfrm>
          <a:prstGeom prst="roundRect">
            <a:avLst>
              <a:gd name="adj" fmla="val 1250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47700" y="2095500"/>
            <a:ext cx="77124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프리미엄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4814888" y="2095500"/>
            <a:ext cx="90511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4,291만원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47700" y="2438400"/>
            <a:ext cx="512978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기본형 트림, 필수 편의 기능 탑재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57200" y="2971800"/>
            <a:ext cx="5410200" cy="1219200"/>
          </a:xfrm>
          <a:prstGeom prst="roundRect">
            <a:avLst>
              <a:gd name="adj" fmla="val 9375"/>
            </a:avLst>
          </a:prstGeom>
          <a:solidFill>
            <a:srgbClr val="002C5F">
              <a:alpha val="5000"/>
            </a:srgbClr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476250" y="2971800"/>
            <a:ext cx="0" cy="1219200"/>
          </a:xfrm>
          <a:prstGeom prst="line">
            <a:avLst/>
          </a:prstGeom>
          <a:noFill/>
          <a:ln w="38100">
            <a:solidFill>
              <a:srgbClr val="002C5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85800" y="3162300"/>
            <a:ext cx="11042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익스클루시브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814888" y="3162300"/>
            <a:ext cx="90511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4,781만원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85800" y="3505200"/>
            <a:ext cx="509092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고급 편의 사양 및 안전 기능 강화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685800" y="3771900"/>
            <a:ext cx="52406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기준 트림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457200" y="4343400"/>
            <a:ext cx="5410200" cy="914400"/>
          </a:xfrm>
          <a:prstGeom prst="roundRect">
            <a:avLst>
              <a:gd name="adj" fmla="val 1250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647700" y="4533900"/>
            <a:ext cx="92011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캘리그래피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4814888" y="4533900"/>
            <a:ext cx="90511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5,181만원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47700" y="4876800"/>
            <a:ext cx="512978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최고급 내/외장 디자인 및 최상위 옵션 기본 적용</a:t>
            </a:r>
            <a:endParaRPr lang="en-US" sz="1050" dirty="0"/>
          </a:p>
        </p:txBody>
      </p:sp>
      <p:pic>
        <p:nvPicPr>
          <p:cNvPr id="20" name="Image 1" descr="https://picture-search.skywork.ai/aippt/image/sheet/2318cdbd249f754355acae10550ca5e8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486400"/>
            <a:ext cx="5410200" cy="1828800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6324600" y="1447800"/>
            <a:ext cx="551840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세금 및 등록 비용 </a:t>
            </a:r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050" b="1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(익스클루시브 트림 기준)</a:t>
            </a:r>
            <a:endParaRPr lang="en-US" sz="1800" dirty="0"/>
          </a:p>
        </p:txBody>
      </p:sp>
      <p:sp>
        <p:nvSpPr>
          <p:cNvPr id="22" name="Text 18"/>
          <p:cNvSpPr/>
          <p:nvPr/>
        </p:nvSpPr>
        <p:spPr>
          <a:xfrm>
            <a:off x="6324600" y="1905000"/>
            <a:ext cx="5410200" cy="2905125"/>
          </a:xfrm>
          <a:prstGeom prst="roundRect">
            <a:avLst>
              <a:gd name="adj" fmla="val 3934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3" name="Text 19"/>
          <p:cNvSpPr/>
          <p:nvPr/>
        </p:nvSpPr>
        <p:spPr>
          <a:xfrm>
            <a:off x="6743700" y="2209800"/>
            <a:ext cx="9730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공급가액</a:t>
            </a:r>
            <a:endParaRPr lang="en-US" sz="1200" dirty="0"/>
          </a:p>
        </p:txBody>
      </p:sp>
      <p:pic>
        <p:nvPicPr>
          <p:cNvPr id="24" name="Image 2" descr="/var/folders/1y/yzhkrds14j1gm67qjvlds8tm7vvy2b/T/icon-icon-wr8d000c1-176775997742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257425"/>
            <a:ext cx="114300" cy="152400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10589992" y="2133600"/>
            <a:ext cx="9162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4,346만원</a:t>
            </a:r>
            <a:endParaRPr lang="en-US" sz="1200" dirty="0"/>
          </a:p>
        </p:txBody>
      </p:sp>
      <p:sp>
        <p:nvSpPr>
          <p:cNvPr id="26" name="Text 21"/>
          <p:cNvSpPr/>
          <p:nvPr/>
        </p:nvSpPr>
        <p:spPr>
          <a:xfrm>
            <a:off x="9975857" y="2362200"/>
            <a:ext cx="153034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4,781만원 ÷ 1.1 (부가세 제외)</a:t>
            </a:r>
            <a:endParaRPr lang="en-US" sz="900" dirty="0"/>
          </a:p>
        </p:txBody>
      </p:sp>
      <p:sp>
        <p:nvSpPr>
          <p:cNvPr id="27" name="Text 22"/>
          <p:cNvSpPr/>
          <p:nvPr/>
        </p:nvSpPr>
        <p:spPr>
          <a:xfrm>
            <a:off x="6743700" y="2667000"/>
            <a:ext cx="87589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취득세 (7%)</a:t>
            </a:r>
            <a:endParaRPr lang="en-US" sz="1200" dirty="0"/>
          </a:p>
        </p:txBody>
      </p:sp>
      <p:pic>
        <p:nvPicPr>
          <p:cNvPr id="28" name="Image 3" descr="/var/folders/1y/yzhkrds14j1gm67qjvlds8tm7vvy2b/T/icon-icon-2v3niczxt-176775997749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714625"/>
            <a:ext cx="114300" cy="152400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10773221" y="2667000"/>
            <a:ext cx="76962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304만원</a:t>
            </a:r>
            <a:endParaRPr lang="en-US" sz="1200" dirty="0"/>
          </a:p>
        </p:txBody>
      </p:sp>
      <p:sp>
        <p:nvSpPr>
          <p:cNvPr id="30" name="Text 24"/>
          <p:cNvSpPr/>
          <p:nvPr/>
        </p:nvSpPr>
        <p:spPr>
          <a:xfrm>
            <a:off x="6781800" y="3048000"/>
            <a:ext cx="14178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하이브리드 세제 혜택</a:t>
            </a:r>
            <a:endParaRPr lang="en-US" sz="1200" dirty="0"/>
          </a:p>
        </p:txBody>
      </p:sp>
      <p:pic>
        <p:nvPicPr>
          <p:cNvPr id="31" name="Image 4" descr="/var/folders/1y/yzhkrds14j1gm67qjvlds8tm7vvy2b/T/icon-icon-8gpykilvg-176775997755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095625"/>
            <a:ext cx="152400" cy="152400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10946755" y="3048000"/>
            <a:ext cx="61538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2C55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40만원</a:t>
            </a:r>
            <a:endParaRPr lang="en-US" sz="1200" dirty="0"/>
          </a:p>
        </p:txBody>
      </p:sp>
      <p:sp>
        <p:nvSpPr>
          <p:cNvPr id="33" name="Text 26"/>
          <p:cNvSpPr/>
          <p:nvPr/>
        </p:nvSpPr>
        <p:spPr>
          <a:xfrm>
            <a:off x="6743700" y="3429000"/>
            <a:ext cx="8258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취득세</a:t>
            </a:r>
            <a:endParaRPr lang="en-US" sz="1200" dirty="0"/>
          </a:p>
        </p:txBody>
      </p:sp>
      <p:pic>
        <p:nvPicPr>
          <p:cNvPr id="34" name="Image 5" descr="/var/folders/1y/yzhkrds14j1gm67qjvlds8tm7vvy2b/T/icon-icon-o49bnttsz-176775997762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3476625"/>
            <a:ext cx="114300" cy="152400"/>
          </a:xfrm>
          <a:prstGeom prst="rect">
            <a:avLst/>
          </a:prstGeom>
        </p:spPr>
      </p:pic>
      <p:sp>
        <p:nvSpPr>
          <p:cNvPr id="35" name="Text 27"/>
          <p:cNvSpPr/>
          <p:nvPr/>
        </p:nvSpPr>
        <p:spPr>
          <a:xfrm>
            <a:off x="10956131" y="3429000"/>
            <a:ext cx="57757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264만원</a:t>
            </a:r>
            <a:endParaRPr lang="en-US" sz="1200" dirty="0"/>
          </a:p>
        </p:txBody>
      </p:sp>
      <p:sp>
        <p:nvSpPr>
          <p:cNvPr id="36" name="Text 28"/>
          <p:cNvSpPr/>
          <p:nvPr/>
        </p:nvSpPr>
        <p:spPr>
          <a:xfrm>
            <a:off x="6781800" y="3810000"/>
            <a:ext cx="116498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공채 및 부대비용</a:t>
            </a:r>
            <a:endParaRPr lang="en-US" sz="1200" dirty="0"/>
          </a:p>
        </p:txBody>
      </p:sp>
      <p:pic>
        <p:nvPicPr>
          <p:cNvPr id="37" name="Image 6" descr="/var/folders/1y/yzhkrds14j1gm67qjvlds8tm7vvy2b/T/icon-icon-u9r7ksu0e-176775997769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3857625"/>
            <a:ext cx="152400" cy="152400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10863114" y="3810000"/>
            <a:ext cx="67524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10만원</a:t>
            </a:r>
            <a:endParaRPr lang="en-US" sz="1200" dirty="0"/>
          </a:p>
        </p:txBody>
      </p:sp>
      <p:sp>
        <p:nvSpPr>
          <p:cNvPr id="39" name="Shape 30"/>
          <p:cNvSpPr/>
          <p:nvPr/>
        </p:nvSpPr>
        <p:spPr>
          <a:xfrm>
            <a:off x="6553200" y="4195762"/>
            <a:ext cx="4953000" cy="0"/>
          </a:xfrm>
          <a:prstGeom prst="line">
            <a:avLst/>
          </a:prstGeom>
          <a:noFill/>
          <a:ln w="9525">
            <a:solidFill>
              <a:srgbClr val="E5E7EB"/>
            </a:solidFill>
            <a:prstDash val="solid"/>
          </a:ln>
        </p:spPr>
      </p:sp>
      <p:sp>
        <p:nvSpPr>
          <p:cNvPr id="40" name="Text 31"/>
          <p:cNvSpPr/>
          <p:nvPr/>
        </p:nvSpPr>
        <p:spPr>
          <a:xfrm>
            <a:off x="6324600" y="5038725"/>
            <a:ext cx="5410200" cy="3467100"/>
          </a:xfrm>
          <a:prstGeom prst="roundRect">
            <a:avLst>
              <a:gd name="adj" fmla="val 2198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1" name="Text 32"/>
          <p:cNvSpPr/>
          <p:nvPr/>
        </p:nvSpPr>
        <p:spPr>
          <a:xfrm>
            <a:off x="6553200" y="5267325"/>
            <a:ext cx="50520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구매 비용 (익스클루시브 트림)</a:t>
            </a:r>
            <a:endParaRPr lang="en-US" sz="1500" dirty="0"/>
          </a:p>
        </p:txBody>
      </p:sp>
      <p:pic>
        <p:nvPicPr>
          <p:cNvPr id="42" name="Image 7" descr="/var/folders/1y/yzhkrds14j1gm67qjvlds8tm7vvy2b/T/icon-svg-woc579jen-176775997772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5686425"/>
            <a:ext cx="4953000" cy="1371600"/>
          </a:xfrm>
          <a:prstGeom prst="rect">
            <a:avLst/>
          </a:prstGeom>
        </p:spPr>
      </p:pic>
      <p:sp>
        <p:nvSpPr>
          <p:cNvPr id="43" name="Text 33"/>
          <p:cNvSpPr/>
          <p:nvPr/>
        </p:nvSpPr>
        <p:spPr>
          <a:xfrm>
            <a:off x="6553200" y="7210425"/>
            <a:ext cx="4953000" cy="533400"/>
          </a:xfrm>
          <a:prstGeom prst="roundRect">
            <a:avLst>
              <a:gd name="adj" fmla="val 1428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4" name="Text 34"/>
          <p:cNvSpPr/>
          <p:nvPr/>
        </p:nvSpPr>
        <p:spPr>
          <a:xfrm>
            <a:off x="6667500" y="7343775"/>
            <a:ext cx="265779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25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예상 구매 비용:</a:t>
            </a:r>
            <a:pPr algn="l" indent="0" marL="0">
              <a:lnSpc>
                <a:spcPts val="2025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2025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차량가 + 세금/등록비</a:t>
            </a:r>
            <a:endParaRPr lang="en-US" sz="1200" dirty="0"/>
          </a:p>
        </p:txBody>
      </p:sp>
      <p:sp>
        <p:nvSpPr>
          <p:cNvPr id="45" name="Text 35"/>
          <p:cNvSpPr/>
          <p:nvPr/>
        </p:nvSpPr>
        <p:spPr>
          <a:xfrm>
            <a:off x="10357545" y="7324725"/>
            <a:ext cx="108607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5,055만원</a:t>
            </a:r>
            <a:endParaRPr lang="en-US" sz="1800" dirty="0"/>
          </a:p>
        </p:txBody>
      </p:sp>
      <p:sp>
        <p:nvSpPr>
          <p:cNvPr id="46" name="Text 36"/>
          <p:cNvSpPr/>
          <p:nvPr/>
        </p:nvSpPr>
        <p:spPr>
          <a:xfrm>
            <a:off x="6724650" y="7896225"/>
            <a:ext cx="487718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spcBef>
                <a:spcPts val="1200"/>
              </a:spcBef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2024년 기준, 하이브리드 차량은 2024년 말까지 취득세 40만원 한도 감면 혜택이 적용됩니다.</a:t>
            </a:r>
            <a:endParaRPr lang="en-US" sz="1050" dirty="0"/>
          </a:p>
        </p:txBody>
      </p:sp>
      <p:pic>
        <p:nvPicPr>
          <p:cNvPr id="47" name="Image 8" descr="/var/folders/1y/yzhkrds14j1gm67qjvlds8tm7vvy2b/T/icon-icon-lf0zyp6ol-1767759977819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7934325"/>
            <a:ext cx="133350" cy="133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b8j4hq9tz-176775998078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9153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9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유지 비용 비교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9525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연료비, 정비비, 보험료, 자동차세 등 두 차량의 유지 비용 분석 및 5년간 총 소유 비용 차이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57200" y="1447800"/>
            <a:ext cx="7289899" cy="3248025"/>
          </a:xfrm>
          <a:prstGeom prst="roundRect">
            <a:avLst>
              <a:gd name="adj" fmla="val 351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85800" y="1676400"/>
            <a:ext cx="696935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유지 비용 항목별 비교</a:t>
            </a:r>
            <a:endParaRPr lang="en-US" sz="1500" dirty="0"/>
          </a:p>
        </p:txBody>
      </p:sp>
      <p:pic>
        <p:nvPicPr>
          <p:cNvPr id="7" name="Image 1" descr="/var/folders/1y/yzhkrds14j1gm67qjvlds8tm7vvy2b/T/icon-svg-aqncaozxd-1767759980996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95500"/>
            <a:ext cx="6829425" cy="16764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75699" y="1447800"/>
            <a:ext cx="3759101" cy="3248025"/>
          </a:xfrm>
          <a:prstGeom prst="roundRect">
            <a:avLst>
              <a:gd name="adj" fmla="val 351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8204299" y="1676400"/>
            <a:ext cx="346699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총 유지 비용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8204299" y="2152650"/>
            <a:ext cx="152400" cy="152400"/>
          </a:xfrm>
          <a:prstGeom prst="roundRect">
            <a:avLst>
              <a:gd name="adj" fmla="val 12500"/>
            </a:avLst>
          </a:prstGeom>
          <a:solidFill>
            <a:srgbClr val="BB162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8432899" y="2095500"/>
            <a:ext cx="76368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8204299" y="2400300"/>
            <a:ext cx="346699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Bef>
                <a:spcPts val="300"/>
              </a:spcBef>
              <a:buNone/>
            </a:pPr>
            <a:r>
              <a:rPr lang="en-US" sz="225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680만원</a:t>
            </a:r>
            <a:endParaRPr lang="en-US" sz="2250" dirty="0"/>
          </a:p>
        </p:txBody>
      </p:sp>
      <p:sp>
        <p:nvSpPr>
          <p:cNvPr id="13" name="Text 9"/>
          <p:cNvSpPr/>
          <p:nvPr/>
        </p:nvSpPr>
        <p:spPr>
          <a:xfrm>
            <a:off x="8204299" y="2952750"/>
            <a:ext cx="152400" cy="152400"/>
          </a:xfrm>
          <a:prstGeom prst="roundRect">
            <a:avLst>
              <a:gd name="adj" fmla="val 12500"/>
            </a:avLst>
          </a:prstGeom>
          <a:solidFill>
            <a:srgbClr val="002C5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0"/>
          <p:cNvSpPr/>
          <p:nvPr/>
        </p:nvSpPr>
        <p:spPr>
          <a:xfrm>
            <a:off x="8432899" y="2895600"/>
            <a:ext cx="137548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8204299" y="3200400"/>
            <a:ext cx="346699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Bef>
                <a:spcPts val="300"/>
              </a:spcBef>
              <a:buNone/>
            </a:pPr>
            <a:r>
              <a:rPr lang="en-US" sz="225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265만원</a:t>
            </a:r>
            <a:endParaRPr lang="en-US" sz="2250" dirty="0"/>
          </a:p>
        </p:txBody>
      </p:sp>
      <p:sp>
        <p:nvSpPr>
          <p:cNvPr id="16" name="Shape 12"/>
          <p:cNvSpPr/>
          <p:nvPr/>
        </p:nvSpPr>
        <p:spPr>
          <a:xfrm>
            <a:off x="8204299" y="3700463"/>
            <a:ext cx="3301901" cy="0"/>
          </a:xfrm>
          <a:prstGeom prst="line">
            <a:avLst/>
          </a:prstGeom>
          <a:noFill/>
          <a:ln w="9525">
            <a:solidFill>
              <a:srgbClr val="E5E7EB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8204299" y="3819525"/>
            <a:ext cx="346699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절감액</a:t>
            </a:r>
            <a:endParaRPr lang="en-US" sz="1350" dirty="0"/>
          </a:p>
        </p:txBody>
      </p:sp>
      <p:sp>
        <p:nvSpPr>
          <p:cNvPr id="18" name="Text 14"/>
          <p:cNvSpPr/>
          <p:nvPr/>
        </p:nvSpPr>
        <p:spPr>
          <a:xfrm>
            <a:off x="8204299" y="4124325"/>
            <a:ext cx="346699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Bef>
                <a:spcPts val="300"/>
              </a:spcBef>
              <a:buNone/>
            </a:pPr>
            <a:r>
              <a:rPr lang="en-US" sz="225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415만원</a:t>
            </a:r>
            <a:endParaRPr lang="en-US" sz="2250" dirty="0"/>
          </a:p>
        </p:txBody>
      </p:sp>
      <p:sp>
        <p:nvSpPr>
          <p:cNvPr id="19" name="Text 15"/>
          <p:cNvSpPr/>
          <p:nvPr/>
        </p:nvSpPr>
        <p:spPr>
          <a:xfrm>
            <a:off x="457200" y="4924425"/>
            <a:ext cx="11277600" cy="2095500"/>
          </a:xfrm>
          <a:prstGeom prst="roundRect">
            <a:avLst>
              <a:gd name="adj" fmla="val 545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6"/>
          <p:cNvSpPr/>
          <p:nvPr/>
        </p:nvSpPr>
        <p:spPr>
          <a:xfrm>
            <a:off x="685800" y="5153025"/>
            <a:ext cx="110368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5년간 총 소유 비용 비교</a:t>
            </a:r>
            <a:endParaRPr lang="en-US" sz="1500" dirty="0"/>
          </a:p>
        </p:txBody>
      </p:sp>
      <p:pic>
        <p:nvPicPr>
          <p:cNvPr id="21" name="Image 2" descr="/var/folders/1y/yzhkrds14j1gm67qjvlds8tm7vvy2b/T/icon-svg-34xbvtr6u-176775998104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572125"/>
            <a:ext cx="7210425" cy="1219200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8127950" y="5667375"/>
            <a:ext cx="35470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5년간 총 절감액</a:t>
            </a:r>
            <a:endParaRPr lang="en-US" sz="1350" dirty="0"/>
          </a:p>
        </p:txBody>
      </p:sp>
      <p:sp>
        <p:nvSpPr>
          <p:cNvPr id="23" name="Text 18"/>
          <p:cNvSpPr/>
          <p:nvPr/>
        </p:nvSpPr>
        <p:spPr>
          <a:xfrm>
            <a:off x="8127950" y="6010275"/>
            <a:ext cx="354700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2,075만원</a:t>
            </a:r>
            <a:endParaRPr lang="en-US" sz="2700" dirty="0"/>
          </a:p>
        </p:txBody>
      </p:sp>
      <p:sp>
        <p:nvSpPr>
          <p:cNvPr id="24" name="Text 19"/>
          <p:cNvSpPr/>
          <p:nvPr/>
        </p:nvSpPr>
        <p:spPr>
          <a:xfrm>
            <a:off x="8127950" y="6467475"/>
            <a:ext cx="3445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선택 시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457200" y="7248525"/>
            <a:ext cx="11277600" cy="1447800"/>
          </a:xfrm>
          <a:prstGeom prst="roundRect">
            <a:avLst>
              <a:gd name="adj" fmla="val 5263"/>
            </a:avLst>
          </a:prstGeom>
          <a:solidFill>
            <a:srgbClr val="F9FAF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6" name="Text 21"/>
          <p:cNvSpPr/>
          <p:nvPr/>
        </p:nvSpPr>
        <p:spPr>
          <a:xfrm>
            <a:off x="685800" y="7477125"/>
            <a:ext cx="110368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비용 차이 요인</a:t>
            </a:r>
            <a:endParaRPr lang="en-US" sz="1500" dirty="0"/>
          </a:p>
        </p:txBody>
      </p:sp>
      <p:pic>
        <p:nvPicPr>
          <p:cNvPr id="27" name="Image 3" descr="/var/folders/1y/yzhkrds14j1gm67qjvlds8tm7vvy2b/T/icon-icon-rx6jfap1g-176775998109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7896225"/>
            <a:ext cx="152400" cy="152400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952500" y="7858125"/>
            <a:ext cx="49787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연료비: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그랜저 하이브리드는 연비가 약 2배 우수하여 연간 133만원 절감 가능</a:t>
            </a:r>
            <a:endParaRPr lang="en-US" sz="1200" dirty="0"/>
          </a:p>
        </p:txBody>
      </p:sp>
      <p:pic>
        <p:nvPicPr>
          <p:cNvPr id="29" name="Image 4" descr="/var/folders/1y/yzhkrds14j1gm67qjvlds8tm7vvy2b/T/icon-icon-xa54t0wdp-176775998112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7896225"/>
            <a:ext cx="152400" cy="152400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6438900" y="7858125"/>
            <a:ext cx="44633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정비비: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신차는 보증기간 내 정비 비용 부담이 적어 연간 110만원 절감</a:t>
            </a:r>
            <a:endParaRPr lang="en-US" sz="1200" dirty="0"/>
          </a:p>
        </p:txBody>
      </p:sp>
      <p:pic>
        <p:nvPicPr>
          <p:cNvPr id="31" name="Image 5" descr="/var/folders/1y/yzhkrds14j1gm67qjvlds8tm7vvy2b/T/icon-icon-s8w5srsmr-176775998115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277225"/>
            <a:ext cx="152400" cy="152400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952500" y="8239125"/>
            <a:ext cx="47496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보험료: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K9은 차량가액과 부품가격이 높아 보험료가 연간 114만원 더 비쌈</a:t>
            </a:r>
            <a:endParaRPr lang="en-US" sz="1200" dirty="0"/>
          </a:p>
        </p:txBody>
      </p:sp>
      <p:pic>
        <p:nvPicPr>
          <p:cNvPr id="33" name="Image 6" descr="/var/folders/1y/yzhkrds14j1gm67qjvlds8tm7vvy2b/T/icon-icon-kah53jq9y-176775998119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8277225"/>
            <a:ext cx="114300" cy="152400"/>
          </a:xfrm>
          <a:prstGeom prst="rect">
            <a:avLst/>
          </a:prstGeom>
        </p:spPr>
      </p:pic>
      <p:sp>
        <p:nvSpPr>
          <p:cNvPr id="34" name="Text 25"/>
          <p:cNvSpPr/>
          <p:nvPr/>
        </p:nvSpPr>
        <p:spPr>
          <a:xfrm>
            <a:off x="6400800" y="8239125"/>
            <a:ext cx="51572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자동차세: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K9(3,342cc)은 그랜저 하이브리드(1,598cc) 대비 세금이 58만원 높음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ae9ar8p0j-176775998411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1000" y="381000"/>
            <a:ext cx="11658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6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성능 및 편의성 비교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381000" y="838200"/>
            <a:ext cx="11658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두 차량의 주행 성능, 연비, 첨단 편의 및 안전 기능 비교 분석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381000" y="1333500"/>
            <a:ext cx="4434780" cy="5143500"/>
          </a:xfrm>
          <a:prstGeom prst="roundRect">
            <a:avLst>
              <a:gd name="adj" fmla="val 257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09600" y="1562100"/>
            <a:ext cx="417645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주행 성능 비교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09600" y="2019300"/>
            <a:ext cx="405713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</a:t>
            </a:r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기아 K9 (2022년식)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09600" y="2438400"/>
            <a:ext cx="397758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엔진: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V6 3.8L 가솔린 (315마력)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구동방식: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후륜구동 (RWD)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특징: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강력한 출력, 안정적인 고속 주행</a:t>
            </a:r>
            <a:endParaRPr lang="en-US" sz="1200" dirty="0"/>
          </a:p>
        </p:txBody>
      </p:sp>
      <p:pic>
        <p:nvPicPr>
          <p:cNvPr id="9" name="Image 1" descr="/var/folders/1y/yzhkrds14j1gm67qjvlds8tm7vvy2b/T/icon-icon-1aixst31a-176775998535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81300"/>
            <a:ext cx="152400" cy="152400"/>
          </a:xfrm>
          <a:prstGeom prst="rect">
            <a:avLst/>
          </a:prstGeom>
        </p:spPr>
      </p:pic>
      <p:pic>
        <p:nvPicPr>
          <p:cNvPr id="10" name="Image 2" descr="/var/folders/1y/yzhkrds14j1gm67qjvlds8tm7vvy2b/T/icon-icon-9h7rrj85c-176775998539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086100"/>
            <a:ext cx="171450" cy="1524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9600" y="3505200"/>
            <a:ext cx="405713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GR</a:t>
            </a:r>
            <a:pPr algn="l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그랜저 하이브리드 (신차)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609600" y="3924300"/>
            <a:ext cx="397758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엔진: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1.6L 터보 + 전기모터 (230마력)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구동방식: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전륜구동 (FWD)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특징: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뛰어난 연비, 정숙성</a:t>
            </a:r>
            <a:endParaRPr lang="en-US" sz="1200" dirty="0"/>
          </a:p>
        </p:txBody>
      </p:sp>
      <p:pic>
        <p:nvPicPr>
          <p:cNvPr id="13" name="Image 3" descr="/var/folders/1y/yzhkrds14j1gm67qjvlds8tm7vvy2b/T/icon-icon-p3250rwlj-1767759985527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962400"/>
            <a:ext cx="171450" cy="152400"/>
          </a:xfrm>
          <a:prstGeom prst="rect">
            <a:avLst/>
          </a:prstGeom>
        </p:spPr>
      </p:pic>
      <p:pic>
        <p:nvPicPr>
          <p:cNvPr id="14" name="Image 4" descr="/var/folders/1y/yzhkrds14j1gm67qjvlds8tm7vvy2b/T/icon-icon-tf2wwwd3u-176775998555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267200"/>
            <a:ext cx="152400" cy="152400"/>
          </a:xfrm>
          <a:prstGeom prst="rect">
            <a:avLst/>
          </a:prstGeom>
        </p:spPr>
      </p:pic>
      <p:pic>
        <p:nvPicPr>
          <p:cNvPr id="15" name="Image 5" descr="/var/folders/1y/yzhkrds14j1gm67qjvlds8tm7vvy2b/T/icon-icon-r885jvj53-176775998559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4572000"/>
            <a:ext cx="152400" cy="1524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09600" y="4991100"/>
            <a:ext cx="405713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연비 비교 (km/L)</a:t>
            </a:r>
            <a:endParaRPr lang="en-US" sz="1350" dirty="0"/>
          </a:p>
        </p:txBody>
      </p:sp>
      <p:pic>
        <p:nvPicPr>
          <p:cNvPr id="17" name="Image 6" descr="/var/folders/1y/yzhkrds14j1gm67qjvlds8tm7vvy2b/T/icon-svg-w700j8zvf-1767759985626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5334000"/>
            <a:ext cx="3981450" cy="91440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5044380" y="1333500"/>
            <a:ext cx="2103090" cy="5143500"/>
          </a:xfrm>
          <a:prstGeom prst="roundRect">
            <a:avLst>
              <a:gd name="adj" fmla="val 543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9" name="Image 7" descr="https://picture-search.skywork.ai/aippt/image/sheet/b09817d10a1809e2984949d5fdd12ecf.jp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780" y="2928938"/>
            <a:ext cx="1798290" cy="1228576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5178798" y="4309914"/>
            <a:ext cx="183425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최신 디지털 인터페이스가 적용된</a:t>
            </a:r>
            <a:endParaRPr lang="en-US" sz="1050" dirty="0"/>
          </a:p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현대적인 인테리어</a:t>
            </a:r>
            <a:endParaRPr lang="en-US" sz="1050" dirty="0"/>
          </a:p>
        </p:txBody>
      </p:sp>
      <p:sp>
        <p:nvSpPr>
          <p:cNvPr id="21" name="Text 11"/>
          <p:cNvSpPr/>
          <p:nvPr/>
        </p:nvSpPr>
        <p:spPr>
          <a:xfrm>
            <a:off x="7376071" y="1333500"/>
            <a:ext cx="4434929" cy="5143500"/>
          </a:xfrm>
          <a:prstGeom prst="roundRect">
            <a:avLst>
              <a:gd name="adj" fmla="val 257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12"/>
          <p:cNvSpPr/>
          <p:nvPr/>
        </p:nvSpPr>
        <p:spPr>
          <a:xfrm>
            <a:off x="7604671" y="1562100"/>
            <a:ext cx="417661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편의 및 안전 기능</a:t>
            </a:r>
            <a:endParaRPr lang="en-US" sz="1800" dirty="0"/>
          </a:p>
        </p:txBody>
      </p:sp>
      <p:sp>
        <p:nvSpPr>
          <p:cNvPr id="23" name="Text 13"/>
          <p:cNvSpPr/>
          <p:nvPr/>
        </p:nvSpPr>
        <p:spPr>
          <a:xfrm>
            <a:off x="7604671" y="2019300"/>
            <a:ext cx="1579647" cy="385763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기능</a:t>
            </a:r>
            <a:endParaRPr lang="en-US" sz="1200" dirty="0"/>
          </a:p>
        </p:txBody>
      </p:sp>
      <p:sp>
        <p:nvSpPr>
          <p:cNvPr id="24" name="Text 14"/>
          <p:cNvSpPr/>
          <p:nvPr/>
        </p:nvSpPr>
        <p:spPr>
          <a:xfrm>
            <a:off x="8996043" y="2019300"/>
            <a:ext cx="982757" cy="385763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</a:t>
            </a:r>
            <a:endParaRPr lang="en-US" sz="1200" dirty="0"/>
          </a:p>
        </p:txBody>
      </p:sp>
      <p:sp>
        <p:nvSpPr>
          <p:cNvPr id="25" name="Text 15"/>
          <p:cNvSpPr/>
          <p:nvPr/>
        </p:nvSpPr>
        <p:spPr>
          <a:xfrm>
            <a:off x="9892922" y="2019300"/>
            <a:ext cx="1730685" cy="385763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</a:t>
            </a:r>
            <a:endParaRPr lang="en-US" sz="1200" dirty="0"/>
          </a:p>
        </p:txBody>
      </p:sp>
      <p:sp>
        <p:nvSpPr>
          <p:cNvPr id="26" name="Text 16"/>
          <p:cNvSpPr/>
          <p:nvPr/>
        </p:nvSpPr>
        <p:spPr>
          <a:xfrm>
            <a:off x="7604671" y="2405063"/>
            <a:ext cx="1507845" cy="390525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고속도로 주행 보조</a:t>
            </a:r>
            <a:endParaRPr lang="en-US" sz="1200" dirty="0"/>
          </a:p>
        </p:txBody>
      </p:sp>
      <p:sp>
        <p:nvSpPr>
          <p:cNvPr id="27" name="Text 17"/>
          <p:cNvSpPr/>
          <p:nvPr/>
        </p:nvSpPr>
        <p:spPr>
          <a:xfrm>
            <a:off x="8996043" y="2405063"/>
            <a:ext cx="982757" cy="390525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HDA</a:t>
            </a:r>
            <a:endParaRPr lang="en-US" sz="1200" dirty="0"/>
          </a:p>
        </p:txBody>
      </p:sp>
      <p:sp>
        <p:nvSpPr>
          <p:cNvPr id="28" name="Text 18"/>
          <p:cNvSpPr/>
          <p:nvPr/>
        </p:nvSpPr>
        <p:spPr>
          <a:xfrm>
            <a:off x="9917646" y="2405063"/>
            <a:ext cx="1681237" cy="390525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HDA2 (차선변경 지원)</a:t>
            </a:r>
            <a:endParaRPr lang="en-US" sz="1200" dirty="0"/>
          </a:p>
        </p:txBody>
      </p:sp>
      <p:sp>
        <p:nvSpPr>
          <p:cNvPr id="29" name="Text 19"/>
          <p:cNvSpPr/>
          <p:nvPr/>
        </p:nvSpPr>
        <p:spPr>
          <a:xfrm>
            <a:off x="7604671" y="2795588"/>
            <a:ext cx="1507845" cy="390525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인포테인먼트</a:t>
            </a:r>
            <a:endParaRPr lang="en-US" sz="1200" dirty="0"/>
          </a:p>
        </p:txBody>
      </p:sp>
      <p:sp>
        <p:nvSpPr>
          <p:cNvPr id="30" name="Text 20"/>
          <p:cNvSpPr/>
          <p:nvPr/>
        </p:nvSpPr>
        <p:spPr>
          <a:xfrm>
            <a:off x="9018378" y="2795588"/>
            <a:ext cx="938086" cy="390525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시스템</a:t>
            </a:r>
            <a:endParaRPr lang="en-US" sz="1200" dirty="0"/>
          </a:p>
        </p:txBody>
      </p:sp>
      <p:sp>
        <p:nvSpPr>
          <p:cNvPr id="31" name="Text 21"/>
          <p:cNvSpPr/>
          <p:nvPr/>
        </p:nvSpPr>
        <p:spPr>
          <a:xfrm>
            <a:off x="9917646" y="2795588"/>
            <a:ext cx="1681237" cy="390525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ccNC (무선 업데이트)</a:t>
            </a:r>
            <a:endParaRPr lang="en-US" sz="1200" dirty="0"/>
          </a:p>
        </p:txBody>
      </p:sp>
      <p:sp>
        <p:nvSpPr>
          <p:cNvPr id="32" name="Text 22"/>
          <p:cNvSpPr/>
          <p:nvPr/>
        </p:nvSpPr>
        <p:spPr>
          <a:xfrm>
            <a:off x="7604671" y="3186113"/>
            <a:ext cx="1507845" cy="390525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헤드업 디스플레이</a:t>
            </a:r>
            <a:endParaRPr lang="en-US" sz="1200" dirty="0"/>
          </a:p>
        </p:txBody>
      </p:sp>
      <p:pic>
        <p:nvPicPr>
          <p:cNvPr id="33" name="Image 8" descr="/var/folders/1y/yzhkrds14j1gm67qjvlds8tm7vvy2b/T/icon-icon-rsucxq1vg-1767759985664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1146" y="3314700"/>
            <a:ext cx="152400" cy="152400"/>
          </a:xfrm>
          <a:prstGeom prst="rect">
            <a:avLst/>
          </a:prstGeom>
        </p:spPr>
      </p:pic>
      <p:pic>
        <p:nvPicPr>
          <p:cNvPr id="34" name="Image 9" descr="/var/folders/1y/yzhkrds14j1gm67qjvlds8tm7vvy2b/T/icon-icon-bldb65uw1-1767759985702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1990" y="3314700"/>
            <a:ext cx="152400" cy="152400"/>
          </a:xfrm>
          <a:prstGeom prst="rect">
            <a:avLst/>
          </a:prstGeom>
        </p:spPr>
      </p:pic>
      <p:sp>
        <p:nvSpPr>
          <p:cNvPr id="35" name="Text 23"/>
          <p:cNvSpPr/>
          <p:nvPr/>
        </p:nvSpPr>
        <p:spPr>
          <a:xfrm>
            <a:off x="7604671" y="3576638"/>
            <a:ext cx="1507845" cy="390525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서라운드 뷰</a:t>
            </a:r>
            <a:endParaRPr lang="en-US" sz="1200" dirty="0"/>
          </a:p>
        </p:txBody>
      </p:sp>
      <p:pic>
        <p:nvPicPr>
          <p:cNvPr id="36" name="Image 10" descr="/var/folders/1y/yzhkrds14j1gm67qjvlds8tm7vvy2b/T/icon-icon-bl16jjw7e-176775998574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1146" y="3705225"/>
            <a:ext cx="152400" cy="152400"/>
          </a:xfrm>
          <a:prstGeom prst="rect">
            <a:avLst/>
          </a:prstGeom>
        </p:spPr>
      </p:pic>
      <p:pic>
        <p:nvPicPr>
          <p:cNvPr id="37" name="Image 11" descr="/var/folders/1y/yzhkrds14j1gm67qjvlds8tm7vvy2b/T/icon-icon-jnowk8xpq-176775998578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81990" y="3705225"/>
            <a:ext cx="152400" cy="152400"/>
          </a:xfrm>
          <a:prstGeom prst="rect">
            <a:avLst/>
          </a:prstGeom>
        </p:spPr>
      </p:pic>
      <p:sp>
        <p:nvSpPr>
          <p:cNvPr id="38" name="Text 24"/>
          <p:cNvSpPr/>
          <p:nvPr/>
        </p:nvSpPr>
        <p:spPr>
          <a:xfrm>
            <a:off x="7604671" y="3967163"/>
            <a:ext cx="1507845" cy="390525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디지털 키</a:t>
            </a:r>
            <a:endParaRPr lang="en-US" sz="1200" dirty="0"/>
          </a:p>
        </p:txBody>
      </p:sp>
      <p:sp>
        <p:nvSpPr>
          <p:cNvPr id="39" name="Text 25"/>
          <p:cNvSpPr/>
          <p:nvPr/>
        </p:nvSpPr>
        <p:spPr>
          <a:xfrm>
            <a:off x="9018378" y="3967163"/>
            <a:ext cx="938086" cy="390525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버전</a:t>
            </a:r>
            <a:endParaRPr lang="en-US" sz="1200" dirty="0"/>
          </a:p>
        </p:txBody>
      </p:sp>
      <p:sp>
        <p:nvSpPr>
          <p:cNvPr id="40" name="Text 26"/>
          <p:cNvSpPr/>
          <p:nvPr/>
        </p:nvSpPr>
        <p:spPr>
          <a:xfrm>
            <a:off x="9892922" y="3967163"/>
            <a:ext cx="1730685" cy="390525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디지털 키 2</a:t>
            </a:r>
            <a:endParaRPr lang="en-US" sz="1200" dirty="0"/>
          </a:p>
        </p:txBody>
      </p:sp>
      <p:sp>
        <p:nvSpPr>
          <p:cNvPr id="41" name="Text 27"/>
          <p:cNvSpPr/>
          <p:nvPr/>
        </p:nvSpPr>
        <p:spPr>
          <a:xfrm>
            <a:off x="7604671" y="4357688"/>
            <a:ext cx="1507845" cy="385763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빌트인 캠</a:t>
            </a:r>
            <a:endParaRPr lang="en-US" sz="1200" dirty="0"/>
          </a:p>
        </p:txBody>
      </p:sp>
      <p:sp>
        <p:nvSpPr>
          <p:cNvPr id="42" name="Text 28"/>
          <p:cNvSpPr/>
          <p:nvPr/>
        </p:nvSpPr>
        <p:spPr>
          <a:xfrm>
            <a:off x="9018378" y="4357688"/>
            <a:ext cx="938086" cy="385763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버전</a:t>
            </a:r>
            <a:endParaRPr lang="en-US" sz="1200" dirty="0"/>
          </a:p>
        </p:txBody>
      </p:sp>
      <p:sp>
        <p:nvSpPr>
          <p:cNvPr id="43" name="Text 29"/>
          <p:cNvSpPr/>
          <p:nvPr/>
        </p:nvSpPr>
        <p:spPr>
          <a:xfrm>
            <a:off x="9892922" y="4357688"/>
            <a:ext cx="1730685" cy="385763"/>
          </a:xfrm>
          <a:prstGeom prst="rect">
            <a:avLst/>
          </a:prstGeom>
          <a:noFill/>
          <a:ln/>
        </p:spPr>
        <p:txBody>
          <a:bodyPr wrap="square" lIns="9525" tIns="76200" rIns="9525" bIns="7620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빌트인 캠 2</a:t>
            </a:r>
            <a:endParaRPr lang="en-US" sz="1200" dirty="0"/>
          </a:p>
        </p:txBody>
      </p:sp>
      <p:sp>
        <p:nvSpPr>
          <p:cNvPr id="44" name="Text 30"/>
          <p:cNvSpPr/>
          <p:nvPr/>
        </p:nvSpPr>
        <p:spPr>
          <a:xfrm>
            <a:off x="7604671" y="4972050"/>
            <a:ext cx="417661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실질적 가치 평가</a:t>
            </a:r>
            <a:endParaRPr lang="en-US" sz="1350" dirty="0"/>
          </a:p>
        </p:txBody>
      </p:sp>
      <p:sp>
        <p:nvSpPr>
          <p:cNvPr id="45" name="Text 31"/>
          <p:cNvSpPr/>
          <p:nvPr/>
        </p:nvSpPr>
        <p:spPr>
          <a:xfrm>
            <a:off x="7604671" y="5314950"/>
            <a:ext cx="304800" cy="304800"/>
          </a:xfrm>
          <a:prstGeom prst="roundRect">
            <a:avLst>
              <a:gd name="adj" fmla="val 300000"/>
            </a:avLst>
          </a:prstGeom>
          <a:solidFill>
            <a:srgbClr val="BB162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46" name="Image 12" descr="/var/folders/1y/yzhkrds14j1gm67qjvlds8tm7vvy2b/T/icon-icon-rkros5hez-1767759985818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1821" y="5391150"/>
            <a:ext cx="190500" cy="152400"/>
          </a:xfrm>
          <a:prstGeom prst="rect">
            <a:avLst/>
          </a:prstGeom>
        </p:spPr>
      </p:pic>
      <p:sp>
        <p:nvSpPr>
          <p:cNvPr id="47" name="Text 32"/>
          <p:cNvSpPr/>
          <p:nvPr/>
        </p:nvSpPr>
        <p:spPr>
          <a:xfrm>
            <a:off x="7985671" y="5314950"/>
            <a:ext cx="158165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K9은 고급스러운 승차감과 플래그십 세단의 품격 제공</a:t>
            </a:r>
            <a:endParaRPr lang="en-US" sz="1050" dirty="0"/>
          </a:p>
        </p:txBody>
      </p:sp>
      <p:sp>
        <p:nvSpPr>
          <p:cNvPr id="48" name="Text 33"/>
          <p:cNvSpPr/>
          <p:nvPr/>
        </p:nvSpPr>
        <p:spPr>
          <a:xfrm>
            <a:off x="9650611" y="5314950"/>
            <a:ext cx="304800" cy="304800"/>
          </a:xfrm>
          <a:prstGeom prst="roundRect">
            <a:avLst>
              <a:gd name="adj" fmla="val 300000"/>
            </a:avLst>
          </a:prstGeom>
          <a:solidFill>
            <a:srgbClr val="002C5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49" name="Image 13" descr="/var/folders/1y/yzhkrds14j1gm67qjvlds8tm7vvy2b/T/icon-icon-l4vlytbtz-176775998585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26811" y="5391150"/>
            <a:ext cx="152400" cy="152400"/>
          </a:xfrm>
          <a:prstGeom prst="rect">
            <a:avLst/>
          </a:prstGeom>
        </p:spPr>
      </p:pic>
      <p:sp>
        <p:nvSpPr>
          <p:cNvPr id="50" name="Text 34"/>
          <p:cNvSpPr/>
          <p:nvPr/>
        </p:nvSpPr>
        <p:spPr>
          <a:xfrm>
            <a:off x="10031611" y="5314950"/>
            <a:ext cx="158180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하이브리드는 최신 기술과 우수한 연비 효율성</a:t>
            </a:r>
            <a:endParaRPr lang="en-US" sz="1050" dirty="0"/>
          </a:p>
        </p:txBody>
      </p:sp>
      <p:sp>
        <p:nvSpPr>
          <p:cNvPr id="51" name="Text 35"/>
          <p:cNvSpPr/>
          <p:nvPr/>
        </p:nvSpPr>
        <p:spPr>
          <a:xfrm>
            <a:off x="7604671" y="5810250"/>
            <a:ext cx="304800" cy="304800"/>
          </a:xfrm>
          <a:prstGeom prst="roundRect">
            <a:avLst>
              <a:gd name="adj" fmla="val 300000"/>
            </a:avLst>
          </a:prstGeom>
          <a:solidFill>
            <a:srgbClr val="BB162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52" name="Image 14" descr="/var/folders/1y/yzhkrds14j1gm67qjvlds8tm7vvy2b/T/icon-icon-db6q91lx8-1767759985885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61821" y="5886450"/>
            <a:ext cx="190500" cy="152400"/>
          </a:xfrm>
          <a:prstGeom prst="rect">
            <a:avLst/>
          </a:prstGeom>
        </p:spPr>
      </p:pic>
      <p:sp>
        <p:nvSpPr>
          <p:cNvPr id="53" name="Text 36"/>
          <p:cNvSpPr/>
          <p:nvPr/>
        </p:nvSpPr>
        <p:spPr>
          <a:xfrm>
            <a:off x="7985671" y="5810250"/>
            <a:ext cx="158165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K9은 넓고 안락한 실내공간으로 뒷좌석 편의성 우수</a:t>
            </a:r>
            <a:endParaRPr lang="en-US" sz="1050" dirty="0"/>
          </a:p>
        </p:txBody>
      </p:sp>
      <p:sp>
        <p:nvSpPr>
          <p:cNvPr id="54" name="Text 37"/>
          <p:cNvSpPr/>
          <p:nvPr/>
        </p:nvSpPr>
        <p:spPr>
          <a:xfrm>
            <a:off x="9650611" y="5810250"/>
            <a:ext cx="304800" cy="304800"/>
          </a:xfrm>
          <a:prstGeom prst="roundRect">
            <a:avLst>
              <a:gd name="adj" fmla="val 300000"/>
            </a:avLst>
          </a:prstGeom>
          <a:solidFill>
            <a:srgbClr val="002C5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55" name="Image 15" descr="/var/folders/1y/yzhkrds14j1gm67qjvlds8tm7vvy2b/T/icon-icon-hs5826z6q-176775998591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26811" y="5886450"/>
            <a:ext cx="152400" cy="152400"/>
          </a:xfrm>
          <a:prstGeom prst="rect">
            <a:avLst/>
          </a:prstGeom>
        </p:spPr>
      </p:pic>
      <p:sp>
        <p:nvSpPr>
          <p:cNvPr id="56" name="Text 38"/>
          <p:cNvSpPr/>
          <p:nvPr/>
        </p:nvSpPr>
        <p:spPr>
          <a:xfrm>
            <a:off x="10031611" y="5810250"/>
            <a:ext cx="158180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그랜저는 더 발전된 운전자 보조 시스템 탑재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278dnsasy-176775998887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02489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9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내구성 및 신뢰성 비교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9525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중고차 K9의 보증기간 잔여여부와 신차 그랜저 하이브리드의 보증혜택 비교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57200" y="1447800"/>
            <a:ext cx="11277600" cy="2705100"/>
          </a:xfrm>
          <a:prstGeom prst="roundRect">
            <a:avLst>
              <a:gd name="adj" fmla="val 4225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85800" y="1676400"/>
            <a:ext cx="113614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보증 기간 비교</a:t>
            </a:r>
            <a:endParaRPr lang="en-US" sz="1500" dirty="0"/>
          </a:p>
        </p:txBody>
      </p:sp>
      <p:pic>
        <p:nvPicPr>
          <p:cNvPr id="7" name="Image 1" descr="/var/folders/1y/yzhkrds14j1gm67qjvlds8tm7vvy2b/T/icon-svg-wu7esoyk5-176775998910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95500"/>
            <a:ext cx="10820400" cy="18288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57200" y="4381500"/>
            <a:ext cx="5524500" cy="3124200"/>
          </a:xfrm>
          <a:prstGeom prst="roundRect">
            <a:avLst>
              <a:gd name="adj" fmla="val 365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685800" y="4610100"/>
            <a:ext cx="419100" cy="495300"/>
          </a:xfrm>
          <a:prstGeom prst="roundRect">
            <a:avLst>
              <a:gd name="adj" fmla="val 22725000"/>
            </a:avLst>
          </a:prstGeom>
          <a:solidFill>
            <a:srgbClr val="BB162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0" name="Image 2" descr="/var/folders/1y/yzhkrds14j1gm67qjvlds8tm7vvy2b/T/icon-icon-onlah3jbz-176775998916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4724400"/>
            <a:ext cx="190500" cy="2667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257300" y="4705350"/>
            <a:ext cx="230120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2022년식 K9 (4만km)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685800" y="5257800"/>
            <a:ext cx="5067300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</p:txBody>
      </p:sp>
      <p:pic>
        <p:nvPicPr>
          <p:cNvPr id="13" name="Image 3" descr="/var/folders/1y/yzhkrds14j1gm67qjvlds8tm7vvy2b/T/icon-icon-0f35pgu4j-1767759989293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295900"/>
            <a:ext cx="152400" cy="1524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52500" y="5257800"/>
            <a:ext cx="23177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일반 부품 보증 (3년/6만km)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952500" y="5486400"/>
            <a:ext cx="231775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구매 시점에 따라 만료되었을 가능성 있음</a:t>
            </a:r>
            <a:endParaRPr lang="en-US" sz="1050" dirty="0"/>
          </a:p>
        </p:txBody>
      </p:sp>
      <p:pic>
        <p:nvPicPr>
          <p:cNvPr id="16" name="Image 4" descr="/var/folders/1y/yzhkrds14j1gm67qjvlds8tm7vvy2b/T/icon-icon-3uet299u0-176775998932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829300"/>
            <a:ext cx="152400" cy="1524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52500" y="5791200"/>
            <a:ext cx="260618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엔진/동력계통 보증 (5년/10만km)</a:t>
            </a:r>
            <a:endParaRPr lang="en-US" sz="1200" dirty="0"/>
          </a:p>
        </p:txBody>
      </p:sp>
      <p:sp>
        <p:nvSpPr>
          <p:cNvPr id="18" name="Text 11"/>
          <p:cNvSpPr/>
          <p:nvPr/>
        </p:nvSpPr>
        <p:spPr>
          <a:xfrm>
            <a:off x="952500" y="6019800"/>
            <a:ext cx="260618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아직 유효하나 주행거리 증가에 따라 만료 예정</a:t>
            </a:r>
            <a:endParaRPr lang="en-US" sz="1050" dirty="0"/>
          </a:p>
        </p:txBody>
      </p:sp>
      <p:pic>
        <p:nvPicPr>
          <p:cNvPr id="19" name="Image 5" descr="/var/folders/1y/yzhkrds14j1gm67qjvlds8tm7vvy2b/T/icon-icon-bbeps156j-176775998936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362700"/>
            <a:ext cx="152400" cy="1524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952500" y="6324600"/>
            <a:ext cx="47990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예상 수리비용</a:t>
            </a:r>
            <a:endParaRPr lang="en-US" sz="1200" dirty="0"/>
          </a:p>
        </p:txBody>
      </p:sp>
      <p:sp>
        <p:nvSpPr>
          <p:cNvPr id="21" name="Text 13"/>
          <p:cNvSpPr/>
          <p:nvPr/>
        </p:nvSpPr>
        <p:spPr>
          <a:xfrm>
            <a:off x="952500" y="6553200"/>
            <a:ext cx="466192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타이어 교체 (약 100만원), 브레이크 패드 (약 15~20만원) 등 소모품 교체 시기 도래</a:t>
            </a:r>
            <a:endParaRPr lang="en-US" sz="1050" dirty="0"/>
          </a:p>
        </p:txBody>
      </p:sp>
      <p:sp>
        <p:nvSpPr>
          <p:cNvPr id="22" name="Text 14"/>
          <p:cNvSpPr/>
          <p:nvPr/>
        </p:nvSpPr>
        <p:spPr>
          <a:xfrm>
            <a:off x="6210300" y="4381500"/>
            <a:ext cx="5524500" cy="3124200"/>
          </a:xfrm>
          <a:prstGeom prst="roundRect">
            <a:avLst>
              <a:gd name="adj" fmla="val 365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3" name="Text 15"/>
          <p:cNvSpPr/>
          <p:nvPr/>
        </p:nvSpPr>
        <p:spPr>
          <a:xfrm>
            <a:off x="6438900" y="4610100"/>
            <a:ext cx="419100" cy="495300"/>
          </a:xfrm>
          <a:prstGeom prst="roundRect">
            <a:avLst>
              <a:gd name="adj" fmla="val 22725000"/>
            </a:avLst>
          </a:prstGeom>
          <a:solidFill>
            <a:srgbClr val="002C5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24" name="Image 6" descr="/var/folders/1y/yzhkrds14j1gm67qjvlds8tm7vvy2b/T/icon-icon-8cloab2pr-176775998940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4724400"/>
            <a:ext cx="190500" cy="266700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7010400" y="4705350"/>
            <a:ext cx="245225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(신차)</a:t>
            </a:r>
            <a:endParaRPr lang="en-US" sz="1800" dirty="0"/>
          </a:p>
        </p:txBody>
      </p:sp>
      <p:sp>
        <p:nvSpPr>
          <p:cNvPr id="26" name="Text 17"/>
          <p:cNvSpPr/>
          <p:nvPr/>
        </p:nvSpPr>
        <p:spPr>
          <a:xfrm>
            <a:off x="6438900" y="5257800"/>
            <a:ext cx="5067300" cy="2019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</p:txBody>
      </p:sp>
      <p:pic>
        <p:nvPicPr>
          <p:cNvPr id="27" name="Image 7" descr="/var/folders/1y/yzhkrds14j1gm67qjvlds8tm7vvy2b/T/icon-icon-6nm9idji8-176775998957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900" y="5295900"/>
            <a:ext cx="152400" cy="152400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6705600" y="5257800"/>
            <a:ext cx="220617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차체/일반 부품 보증 (3년/6만km)</a:t>
            </a:r>
            <a:endParaRPr lang="en-US" sz="1200" dirty="0"/>
          </a:p>
        </p:txBody>
      </p:sp>
      <p:sp>
        <p:nvSpPr>
          <p:cNvPr id="29" name="Text 19"/>
          <p:cNvSpPr/>
          <p:nvPr/>
        </p:nvSpPr>
        <p:spPr>
          <a:xfrm>
            <a:off x="6705600" y="5486400"/>
            <a:ext cx="220617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신차 구매로 전체 보증기간 적용</a:t>
            </a:r>
            <a:endParaRPr lang="en-US" sz="1050" dirty="0"/>
          </a:p>
        </p:txBody>
      </p:sp>
      <p:pic>
        <p:nvPicPr>
          <p:cNvPr id="30" name="Image 8" descr="/var/folders/1y/yzhkrds14j1gm67qjvlds8tm7vvy2b/T/icon-icon-yj0oxl06q-176775998961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5829300"/>
            <a:ext cx="152400" cy="152400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6705600" y="5791200"/>
            <a:ext cx="225141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엔진/동력계통 보증 (5년/10만km)</a:t>
            </a:r>
            <a:endParaRPr lang="en-US" sz="1200" dirty="0"/>
          </a:p>
        </p:txBody>
      </p:sp>
      <p:sp>
        <p:nvSpPr>
          <p:cNvPr id="32" name="Text 21"/>
          <p:cNvSpPr/>
          <p:nvPr/>
        </p:nvSpPr>
        <p:spPr>
          <a:xfrm>
            <a:off x="6705600" y="6019800"/>
            <a:ext cx="225141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신차 구매로 전체 보증기간 적용</a:t>
            </a:r>
            <a:endParaRPr lang="en-US" sz="1050" dirty="0"/>
          </a:p>
        </p:txBody>
      </p:sp>
      <p:pic>
        <p:nvPicPr>
          <p:cNvPr id="33" name="Image 9" descr="/var/folders/1y/yzhkrds14j1gm67qjvlds8tm7vvy2b/T/icon-icon-914xs73ji-1767759989643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6362700"/>
            <a:ext cx="171450" cy="152400"/>
          </a:xfrm>
          <a:prstGeom prst="rect">
            <a:avLst/>
          </a:prstGeom>
        </p:spPr>
      </p:pic>
      <p:sp>
        <p:nvSpPr>
          <p:cNvPr id="34" name="Text 22"/>
          <p:cNvSpPr/>
          <p:nvPr/>
        </p:nvSpPr>
        <p:spPr>
          <a:xfrm>
            <a:off x="6724650" y="6324600"/>
            <a:ext cx="24657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하이브리드 전용 부품 (10년/20만km)</a:t>
            </a:r>
            <a:endParaRPr lang="en-US" sz="1200" dirty="0"/>
          </a:p>
        </p:txBody>
      </p:sp>
      <p:sp>
        <p:nvSpPr>
          <p:cNvPr id="35" name="Text 23"/>
          <p:cNvSpPr/>
          <p:nvPr/>
        </p:nvSpPr>
        <p:spPr>
          <a:xfrm>
            <a:off x="6724650" y="6553200"/>
            <a:ext cx="246576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배터리, 모터 등 고가 부품에 대한 장기 보증</a:t>
            </a:r>
            <a:endParaRPr lang="en-US" sz="1050" dirty="0"/>
          </a:p>
        </p:txBody>
      </p:sp>
      <p:pic>
        <p:nvPicPr>
          <p:cNvPr id="36" name="Image 10" descr="/var/folders/1y/yzhkrds14j1gm67qjvlds8tm7vvy2b/T/icon-icon-7kndftkqy-1767759989675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6896100"/>
            <a:ext cx="152400" cy="152400"/>
          </a:xfrm>
          <a:prstGeom prst="rect">
            <a:avLst/>
          </a:prstGeom>
        </p:spPr>
      </p:pic>
      <p:sp>
        <p:nvSpPr>
          <p:cNvPr id="37" name="Text 24"/>
          <p:cNvSpPr/>
          <p:nvPr/>
        </p:nvSpPr>
        <p:spPr>
          <a:xfrm>
            <a:off x="6705600" y="6858000"/>
            <a:ext cx="432757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예상 수리비용</a:t>
            </a:r>
            <a:endParaRPr lang="en-US" sz="1200" dirty="0"/>
          </a:p>
        </p:txBody>
      </p:sp>
      <p:sp>
        <p:nvSpPr>
          <p:cNvPr id="38" name="Text 25"/>
          <p:cNvSpPr/>
          <p:nvPr/>
        </p:nvSpPr>
        <p:spPr>
          <a:xfrm>
            <a:off x="6705600" y="7086600"/>
            <a:ext cx="420392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소모품 교체 외 예상치 못한 수리비 발생 가능성 낮음 (연간 약 20만원)</a:t>
            </a:r>
            <a:endParaRPr lang="en-US" sz="1050" dirty="0"/>
          </a:p>
        </p:txBody>
      </p:sp>
      <p:sp>
        <p:nvSpPr>
          <p:cNvPr id="39" name="Text 26"/>
          <p:cNvSpPr/>
          <p:nvPr/>
        </p:nvSpPr>
        <p:spPr>
          <a:xfrm>
            <a:off x="457200" y="7734300"/>
            <a:ext cx="11277600" cy="2057400"/>
          </a:xfrm>
          <a:prstGeom prst="roundRect">
            <a:avLst>
              <a:gd name="adj" fmla="val 555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0" name="Text 27"/>
          <p:cNvSpPr/>
          <p:nvPr/>
        </p:nvSpPr>
        <p:spPr>
          <a:xfrm>
            <a:off x="685800" y="7962900"/>
            <a:ext cx="110368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신뢰성 주요 고려사항</a:t>
            </a:r>
            <a:endParaRPr lang="en-US" sz="1500" dirty="0"/>
          </a:p>
        </p:txBody>
      </p:sp>
      <p:sp>
        <p:nvSpPr>
          <p:cNvPr id="41" name="Text 28"/>
          <p:cNvSpPr/>
          <p:nvPr/>
        </p:nvSpPr>
        <p:spPr>
          <a:xfrm>
            <a:off x="685800" y="8382000"/>
            <a:ext cx="55606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</a:t>
            </a:r>
            <a:endParaRPr lang="en-US" sz="1350" dirty="0"/>
          </a:p>
        </p:txBody>
      </p:sp>
      <p:sp>
        <p:nvSpPr>
          <p:cNvPr id="42" name="Text 29"/>
          <p:cNvSpPr/>
          <p:nvPr/>
        </p:nvSpPr>
        <p:spPr>
          <a:xfrm>
            <a:off x="685800" y="8724900"/>
            <a:ext cx="52959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</p:txBody>
      </p:sp>
      <p:pic>
        <p:nvPicPr>
          <p:cNvPr id="43" name="Image 11" descr="/var/folders/1y/yzhkrds14j1gm67qjvlds8tm7vvy2b/T/icon-icon-x1f7c4b5j-176775998981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8763000"/>
            <a:ext cx="152400" cy="152400"/>
          </a:xfrm>
          <a:prstGeom prst="rect">
            <a:avLst/>
          </a:prstGeom>
        </p:spPr>
      </p:pic>
      <p:sp>
        <p:nvSpPr>
          <p:cNvPr id="44" name="Text 30"/>
          <p:cNvSpPr/>
          <p:nvPr/>
        </p:nvSpPr>
        <p:spPr>
          <a:xfrm>
            <a:off x="914400" y="8724900"/>
            <a:ext cx="365515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이전 소유자의 운전/관리 습관에 따른 잠재적 문제 가능성</a:t>
            </a:r>
            <a:endParaRPr lang="en-US" sz="1200" dirty="0"/>
          </a:p>
        </p:txBody>
      </p:sp>
      <p:pic>
        <p:nvPicPr>
          <p:cNvPr id="45" name="Image 12" descr="/var/folders/1y/yzhkrds14j1gm67qjvlds8tm7vvy2b/T/icon-icon-2jxgc36fn-1767759989852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" y="9067800"/>
            <a:ext cx="171450" cy="152400"/>
          </a:xfrm>
          <a:prstGeom prst="rect">
            <a:avLst/>
          </a:prstGeom>
        </p:spPr>
      </p:pic>
      <p:sp>
        <p:nvSpPr>
          <p:cNvPr id="46" name="Text 31"/>
          <p:cNvSpPr/>
          <p:nvPr/>
        </p:nvSpPr>
        <p:spPr>
          <a:xfrm>
            <a:off x="933450" y="9029700"/>
            <a:ext cx="348103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4만km 시점은 주요 소모품 교체 주기가 다가오는 시기</a:t>
            </a:r>
            <a:endParaRPr lang="en-US" sz="1200" dirty="0"/>
          </a:p>
        </p:txBody>
      </p:sp>
      <p:pic>
        <p:nvPicPr>
          <p:cNvPr id="47" name="Image 13" descr="/var/folders/1y/yzhkrds14j1gm67qjvlds8tm7vvy2b/T/icon-icon-eovusrjwf-1767759989893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9372600"/>
            <a:ext cx="190500" cy="152400"/>
          </a:xfrm>
          <a:prstGeom prst="rect">
            <a:avLst/>
          </a:prstGeom>
        </p:spPr>
      </p:pic>
      <p:sp>
        <p:nvSpPr>
          <p:cNvPr id="48" name="Text 32"/>
          <p:cNvSpPr/>
          <p:nvPr/>
        </p:nvSpPr>
        <p:spPr>
          <a:xfrm>
            <a:off x="952500" y="9334500"/>
            <a:ext cx="277954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보증 기간 이후 고장 발생 시 비용 부담 증가</a:t>
            </a:r>
            <a:endParaRPr lang="en-US" sz="1200" dirty="0"/>
          </a:p>
        </p:txBody>
      </p:sp>
      <p:sp>
        <p:nvSpPr>
          <p:cNvPr id="49" name="Text 33"/>
          <p:cNvSpPr/>
          <p:nvPr/>
        </p:nvSpPr>
        <p:spPr>
          <a:xfrm>
            <a:off x="6210300" y="8382000"/>
            <a:ext cx="540181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신차</a:t>
            </a:r>
            <a:endParaRPr lang="en-US" sz="1350" dirty="0"/>
          </a:p>
        </p:txBody>
      </p:sp>
      <p:sp>
        <p:nvSpPr>
          <p:cNvPr id="50" name="Text 34"/>
          <p:cNvSpPr/>
          <p:nvPr/>
        </p:nvSpPr>
        <p:spPr>
          <a:xfrm>
            <a:off x="6210300" y="8724900"/>
            <a:ext cx="52959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dirty="0"/>
          </a:p>
        </p:txBody>
      </p:sp>
      <p:pic>
        <p:nvPicPr>
          <p:cNvPr id="51" name="Image 14" descr="/var/folders/1y/yzhkrds14j1gm67qjvlds8tm7vvy2b/T/icon-icon-ybf15mcj7-1767759990035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8763000"/>
            <a:ext cx="152400" cy="152400"/>
          </a:xfrm>
          <a:prstGeom prst="rect">
            <a:avLst/>
          </a:prstGeom>
        </p:spPr>
      </p:pic>
      <p:sp>
        <p:nvSpPr>
          <p:cNvPr id="52" name="Text 35"/>
          <p:cNvSpPr/>
          <p:nvPr/>
        </p:nvSpPr>
        <p:spPr>
          <a:xfrm>
            <a:off x="6438900" y="8724900"/>
            <a:ext cx="35381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모든 부품이 신품으로 초기 몇 년간 고장 확률 매우 낮음</a:t>
            </a:r>
            <a:endParaRPr lang="en-US" sz="1200" dirty="0"/>
          </a:p>
        </p:txBody>
      </p:sp>
      <p:pic>
        <p:nvPicPr>
          <p:cNvPr id="53" name="Image 15" descr="/var/folders/1y/yzhkrds14j1gm67qjvlds8tm7vvy2b/T/icon-icon-q2t8bevbb-1767759990070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10300" y="9067800"/>
            <a:ext cx="152400" cy="152400"/>
          </a:xfrm>
          <a:prstGeom prst="rect">
            <a:avLst/>
          </a:prstGeom>
        </p:spPr>
      </p:pic>
      <p:sp>
        <p:nvSpPr>
          <p:cNvPr id="54" name="Text 36"/>
          <p:cNvSpPr/>
          <p:nvPr/>
        </p:nvSpPr>
        <p:spPr>
          <a:xfrm>
            <a:off x="6438900" y="9029700"/>
            <a:ext cx="34716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하이브리드 시스템 핵심 부품 10년/20만km 장기 보증</a:t>
            </a:r>
            <a:endParaRPr lang="en-US" sz="1200" dirty="0"/>
          </a:p>
        </p:txBody>
      </p:sp>
      <p:pic>
        <p:nvPicPr>
          <p:cNvPr id="55" name="Image 16" descr="/var/folders/1y/yzhkrds14j1gm67qjvlds8tm7vvy2b/T/icon-icon-czjtn8i6j-1767759990110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10300" y="9372600"/>
            <a:ext cx="152400" cy="152400"/>
          </a:xfrm>
          <a:prstGeom prst="rect">
            <a:avLst/>
          </a:prstGeom>
        </p:spPr>
      </p:pic>
      <p:sp>
        <p:nvSpPr>
          <p:cNvPr id="56" name="Text 37"/>
          <p:cNvSpPr/>
          <p:nvPr/>
        </p:nvSpPr>
        <p:spPr>
          <a:xfrm>
            <a:off x="6438900" y="9334500"/>
            <a:ext cx="39671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정기적인 소모품 교체 외 예상치 못한 수리비 발생 가능성 낮음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2k1bfaoxq-1767759993108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305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50315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9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구매 결정을 위한 체크리스트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9525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비용, 유지비, 사용 목적, 선호도 등 구매 결정 시 고려해야 할 핵심 요소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57200" y="1447800"/>
            <a:ext cx="7366099" cy="1371600"/>
          </a:xfrm>
          <a:prstGeom prst="roundRect">
            <a:avLst>
              <a:gd name="adj" fmla="val 555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976312" y="1638300"/>
            <a:ext cx="698931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구매 비용</a:t>
            </a:r>
            <a:endParaRPr lang="en-US" sz="1500" dirty="0"/>
          </a:p>
        </p:txBody>
      </p:sp>
      <p:pic>
        <p:nvPicPr>
          <p:cNvPr id="7" name="Image 1" descr="/var/folders/1y/yzhkrds14j1gm67qjvlds8tm7vvy2b/T/icon-icon-y5et7xe2h-176775999334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676400"/>
            <a:ext cx="214313" cy="190500"/>
          </a:xfrm>
          <a:prstGeom prst="rect">
            <a:avLst/>
          </a:prstGeom>
        </p:spPr>
      </p:pic>
      <p:pic>
        <p:nvPicPr>
          <p:cNvPr id="8" name="Image 2" descr="/var/folders/1y/yzhkrds14j1gm67qjvlds8tm7vvy2b/T/icon-icon-4d5sbqwow-1767759993376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133600"/>
            <a:ext cx="171450" cy="2667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71550" y="2095500"/>
            <a:ext cx="249890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선택 시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971550" y="2324100"/>
            <a:ext cx="242750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비용 부담이 적음 (약 4,500만원)</a:t>
            </a:r>
            <a:endParaRPr lang="en-US" sz="1200" dirty="0"/>
          </a:p>
        </p:txBody>
      </p:sp>
      <p:pic>
        <p:nvPicPr>
          <p:cNvPr id="11" name="Image 3" descr="/var/folders/1y/yzhkrds14j1gm67qjvlds8tm7vvy2b/T/icon-icon-zq73opr7h-176775999340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50" y="2133600"/>
            <a:ext cx="171450" cy="2667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540300" y="2095500"/>
            <a:ext cx="228450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선택 시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4540300" y="2324100"/>
            <a:ext cx="228450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비용 부담이 큼 (약 5,055만원)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57200" y="2971800"/>
            <a:ext cx="7366099" cy="1371600"/>
          </a:xfrm>
          <a:prstGeom prst="roundRect">
            <a:avLst>
              <a:gd name="adj" fmla="val 5556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Text 9"/>
          <p:cNvSpPr/>
          <p:nvPr/>
        </p:nvSpPr>
        <p:spPr>
          <a:xfrm>
            <a:off x="952500" y="3162300"/>
            <a:ext cx="701431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장기 유지 비용</a:t>
            </a:r>
            <a:endParaRPr lang="en-US" sz="1500" dirty="0"/>
          </a:p>
        </p:txBody>
      </p:sp>
      <p:pic>
        <p:nvPicPr>
          <p:cNvPr id="16" name="Image 4" descr="/var/folders/1y/yzhkrds14j1gm67qjvlds8tm7vvy2b/T/icon-icon-xnxmbv1vs-176775999347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3200400"/>
            <a:ext cx="190500" cy="190500"/>
          </a:xfrm>
          <a:prstGeom prst="rect">
            <a:avLst/>
          </a:prstGeom>
        </p:spPr>
      </p:pic>
      <p:pic>
        <p:nvPicPr>
          <p:cNvPr id="17" name="Image 5" descr="/var/folders/1y/yzhkrds14j1gm67qjvlds8tm7vvy2b/T/icon-icon-psxeyxq75-176775999350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3657600"/>
            <a:ext cx="171450" cy="2667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71550" y="3619500"/>
            <a:ext cx="3046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선택 시</a:t>
            </a:r>
            <a:endParaRPr lang="en-US" sz="1200" dirty="0"/>
          </a:p>
        </p:txBody>
      </p:sp>
      <p:sp>
        <p:nvSpPr>
          <p:cNvPr id="19" name="Text 11"/>
          <p:cNvSpPr/>
          <p:nvPr/>
        </p:nvSpPr>
        <p:spPr>
          <a:xfrm>
            <a:off x="971550" y="3848100"/>
            <a:ext cx="29594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유지비 약 680만원 (5년간 약 3,400만원)</a:t>
            </a:r>
            <a:endParaRPr lang="en-US" sz="1200" dirty="0"/>
          </a:p>
        </p:txBody>
      </p:sp>
      <p:pic>
        <p:nvPicPr>
          <p:cNvPr id="20" name="Image 6" descr="/var/folders/1y/yzhkrds14j1gm67qjvlds8tm7vvy2b/T/icon-icon-mlyy75h3c-176775999354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650" y="3657600"/>
            <a:ext cx="171450" cy="266700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4540300" y="3619500"/>
            <a:ext cx="29594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선택 시</a:t>
            </a:r>
            <a:endParaRPr lang="en-US" sz="1200" dirty="0"/>
          </a:p>
        </p:txBody>
      </p:sp>
      <p:sp>
        <p:nvSpPr>
          <p:cNvPr id="22" name="Text 13"/>
          <p:cNvSpPr/>
          <p:nvPr/>
        </p:nvSpPr>
        <p:spPr>
          <a:xfrm>
            <a:off x="4540300" y="3848100"/>
            <a:ext cx="29594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유지비 약 265만원 (5년간 약 1,325만원)</a:t>
            </a:r>
            <a:endParaRPr lang="en-US" sz="1200" dirty="0"/>
          </a:p>
        </p:txBody>
      </p:sp>
      <p:sp>
        <p:nvSpPr>
          <p:cNvPr id="23" name="Text 14"/>
          <p:cNvSpPr/>
          <p:nvPr/>
        </p:nvSpPr>
        <p:spPr>
          <a:xfrm>
            <a:off x="457200" y="4495800"/>
            <a:ext cx="7366099" cy="1600200"/>
          </a:xfrm>
          <a:prstGeom prst="roundRect">
            <a:avLst>
              <a:gd name="adj" fmla="val 476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4" name="Text 15"/>
          <p:cNvSpPr/>
          <p:nvPr/>
        </p:nvSpPr>
        <p:spPr>
          <a:xfrm>
            <a:off x="1000125" y="4686300"/>
            <a:ext cx="676532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주행 성능 및 편의성</a:t>
            </a:r>
            <a:endParaRPr lang="en-US" sz="1500" dirty="0"/>
          </a:p>
        </p:txBody>
      </p:sp>
      <p:pic>
        <p:nvPicPr>
          <p:cNvPr id="25" name="Image 7" descr="/var/folders/1y/yzhkrds14j1gm67qjvlds8tm7vvy2b/T/icon-icon-c8quwghhl-176775999360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4724400"/>
            <a:ext cx="238125" cy="190500"/>
          </a:xfrm>
          <a:prstGeom prst="rect">
            <a:avLst/>
          </a:prstGeom>
        </p:spPr>
      </p:pic>
      <p:pic>
        <p:nvPicPr>
          <p:cNvPr id="26" name="Image 8" descr="/var/folders/1y/yzhkrds14j1gm67qjvlds8tm7vvy2b/T/icon-icon-f4wxftjb8-176775999364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5181600"/>
            <a:ext cx="171450" cy="266700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971550" y="5143500"/>
            <a:ext cx="316711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선택 시</a:t>
            </a:r>
            <a:endParaRPr lang="en-US" sz="1200" dirty="0"/>
          </a:p>
        </p:txBody>
      </p:sp>
      <p:sp>
        <p:nvSpPr>
          <p:cNvPr id="28" name="Text 17"/>
          <p:cNvSpPr/>
          <p:nvPr/>
        </p:nvSpPr>
        <p:spPr>
          <a:xfrm>
            <a:off x="971550" y="5372100"/>
            <a:ext cx="307662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강력한 V6 엔진 (315마력), 안정적 고속 주행, 고급스러운 실내</a:t>
            </a:r>
            <a:endParaRPr lang="en-US" sz="1200" dirty="0"/>
          </a:p>
        </p:txBody>
      </p:sp>
      <p:pic>
        <p:nvPicPr>
          <p:cNvPr id="29" name="Image 9" descr="/var/folders/1y/yzhkrds14j1gm67qjvlds8tm7vvy2b/T/icon-icon-aqm00b9eo-1767759993685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2650" y="5181600"/>
            <a:ext cx="171450" cy="266700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4540300" y="5143500"/>
            <a:ext cx="28030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선택 시</a:t>
            </a:r>
            <a:endParaRPr lang="en-US" sz="1200" dirty="0"/>
          </a:p>
        </p:txBody>
      </p:sp>
      <p:sp>
        <p:nvSpPr>
          <p:cNvPr id="31" name="Text 19"/>
          <p:cNvSpPr/>
          <p:nvPr/>
        </p:nvSpPr>
        <p:spPr>
          <a:xfrm>
            <a:off x="4540300" y="5372100"/>
            <a:ext cx="28030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최신 기술, 뛰어난 연비 (15.7km/L), 정숙성</a:t>
            </a:r>
            <a:endParaRPr lang="en-US" sz="1200" dirty="0"/>
          </a:p>
        </p:txBody>
      </p:sp>
      <p:sp>
        <p:nvSpPr>
          <p:cNvPr id="32" name="Text 20"/>
          <p:cNvSpPr/>
          <p:nvPr/>
        </p:nvSpPr>
        <p:spPr>
          <a:xfrm>
            <a:off x="457200" y="6248400"/>
            <a:ext cx="7366099" cy="1600200"/>
          </a:xfrm>
          <a:prstGeom prst="roundRect">
            <a:avLst>
              <a:gd name="adj" fmla="val 476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3" name="Text 21"/>
          <p:cNvSpPr/>
          <p:nvPr/>
        </p:nvSpPr>
        <p:spPr>
          <a:xfrm>
            <a:off x="952500" y="6438900"/>
            <a:ext cx="701431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내구성 및 보증</a:t>
            </a:r>
            <a:endParaRPr lang="en-US" sz="1500" dirty="0"/>
          </a:p>
        </p:txBody>
      </p:sp>
      <p:pic>
        <p:nvPicPr>
          <p:cNvPr id="34" name="Image 10" descr="/var/folders/1y/yzhkrds14j1gm67qjvlds8tm7vvy2b/T/icon-icon-730hrzw4e-176775999375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6477000"/>
            <a:ext cx="190500" cy="190500"/>
          </a:xfrm>
          <a:prstGeom prst="rect">
            <a:avLst/>
          </a:prstGeom>
        </p:spPr>
      </p:pic>
      <p:pic>
        <p:nvPicPr>
          <p:cNvPr id="35" name="Image 11" descr="/var/folders/1y/yzhkrds14j1gm67qjvlds8tm7vvy2b/T/icon-icon-wfntq1x6r-1767759993793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900" y="6934200"/>
            <a:ext cx="171450" cy="266700"/>
          </a:xfrm>
          <a:prstGeom prst="rect">
            <a:avLst/>
          </a:prstGeom>
        </p:spPr>
      </p:pic>
      <p:sp>
        <p:nvSpPr>
          <p:cNvPr id="36" name="Text 22"/>
          <p:cNvSpPr/>
          <p:nvPr/>
        </p:nvSpPr>
        <p:spPr>
          <a:xfrm>
            <a:off x="971550" y="6896100"/>
            <a:ext cx="286098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선택 시</a:t>
            </a:r>
            <a:endParaRPr lang="en-US" sz="1200" dirty="0"/>
          </a:p>
        </p:txBody>
      </p:sp>
      <p:sp>
        <p:nvSpPr>
          <p:cNvPr id="37" name="Text 23"/>
          <p:cNvSpPr/>
          <p:nvPr/>
        </p:nvSpPr>
        <p:spPr>
          <a:xfrm>
            <a:off x="971550" y="7124700"/>
            <a:ext cx="27792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일반 부품 보증 만료, 소모품 교체 시기 도래</a:t>
            </a:r>
            <a:endParaRPr lang="en-US" sz="1200" dirty="0"/>
          </a:p>
        </p:txBody>
      </p:sp>
      <p:pic>
        <p:nvPicPr>
          <p:cNvPr id="38" name="Image 12" descr="/var/folders/1y/yzhkrds14j1gm67qjvlds8tm7vvy2b/T/icon-icon-pk53vg0bk-176775999383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2650" y="6934200"/>
            <a:ext cx="171450" cy="266700"/>
          </a:xfrm>
          <a:prstGeom prst="rect">
            <a:avLst/>
          </a:prstGeom>
        </p:spPr>
      </p:pic>
      <p:sp>
        <p:nvSpPr>
          <p:cNvPr id="39" name="Text 24"/>
          <p:cNvSpPr/>
          <p:nvPr/>
        </p:nvSpPr>
        <p:spPr>
          <a:xfrm>
            <a:off x="4540300" y="6896100"/>
            <a:ext cx="307662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선택 시</a:t>
            </a:r>
            <a:endParaRPr lang="en-US" sz="1200" dirty="0"/>
          </a:p>
        </p:txBody>
      </p:sp>
      <p:sp>
        <p:nvSpPr>
          <p:cNvPr id="40" name="Text 25"/>
          <p:cNvSpPr/>
          <p:nvPr/>
        </p:nvSpPr>
        <p:spPr>
          <a:xfrm>
            <a:off x="4540300" y="7124700"/>
            <a:ext cx="307662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보증 신규 적용, 하이브리드 부품 10년 보증</a:t>
            </a:r>
            <a:endParaRPr lang="en-US" sz="1200" dirty="0"/>
          </a:p>
        </p:txBody>
      </p:sp>
      <p:sp>
        <p:nvSpPr>
          <p:cNvPr id="41" name="Text 26"/>
          <p:cNvSpPr/>
          <p:nvPr/>
        </p:nvSpPr>
        <p:spPr>
          <a:xfrm>
            <a:off x="8051899" y="1447800"/>
            <a:ext cx="3682901" cy="4343400"/>
          </a:xfrm>
          <a:prstGeom prst="roundRect">
            <a:avLst>
              <a:gd name="adj" fmla="val 206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42" name="Image 13" descr="https://picture-search.skywork.ai/aippt/image/sheet/864deb4e83c2b652d2336cd6ad8415c2.jp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04299" y="1600200"/>
            <a:ext cx="3378101" cy="2179290"/>
          </a:xfrm>
          <a:prstGeom prst="rect">
            <a:avLst/>
          </a:prstGeom>
        </p:spPr>
      </p:pic>
      <p:sp>
        <p:nvSpPr>
          <p:cNvPr id="43" name="Text 27"/>
          <p:cNvSpPr/>
          <p:nvPr/>
        </p:nvSpPr>
        <p:spPr>
          <a:xfrm>
            <a:off x="8204299" y="3931890"/>
            <a:ext cx="35470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 목적별 추천</a:t>
            </a:r>
            <a:endParaRPr lang="en-US" sz="1500" dirty="0"/>
          </a:p>
        </p:txBody>
      </p:sp>
      <p:sp>
        <p:nvSpPr>
          <p:cNvPr id="44" name="Text 28"/>
          <p:cNvSpPr/>
          <p:nvPr/>
        </p:nvSpPr>
        <p:spPr>
          <a:xfrm>
            <a:off x="8204299" y="4274790"/>
            <a:ext cx="266700" cy="381000"/>
          </a:xfrm>
          <a:prstGeom prst="roundRect">
            <a:avLst>
              <a:gd name="adj" fmla="val 35710714"/>
            </a:avLst>
          </a:prstGeom>
          <a:solidFill>
            <a:srgbClr val="BB162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45" name="Image 14" descr="/var/folders/1y/yzhkrds14j1gm67qjvlds8tm7vvy2b/T/icon-icon-6kf3h90sg-1767759993869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80499" y="4398615"/>
            <a:ext cx="114300" cy="152400"/>
          </a:xfrm>
          <a:prstGeom prst="rect">
            <a:avLst/>
          </a:prstGeom>
        </p:spPr>
      </p:pic>
      <p:sp>
        <p:nvSpPr>
          <p:cNvPr id="46" name="Text 29"/>
          <p:cNvSpPr/>
          <p:nvPr/>
        </p:nvSpPr>
        <p:spPr>
          <a:xfrm>
            <a:off x="8585299" y="4274790"/>
            <a:ext cx="305704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추천: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업무용, 의전용으로 차량의 '격'이 중요한 경우</a:t>
            </a:r>
            <a:endParaRPr lang="en-US" sz="1200" dirty="0"/>
          </a:p>
        </p:txBody>
      </p:sp>
      <p:sp>
        <p:nvSpPr>
          <p:cNvPr id="47" name="Text 30"/>
          <p:cNvSpPr/>
          <p:nvPr/>
        </p:nvSpPr>
        <p:spPr>
          <a:xfrm>
            <a:off x="8204299" y="4846290"/>
            <a:ext cx="304800" cy="381000"/>
          </a:xfrm>
          <a:prstGeom prst="roundRect">
            <a:avLst>
              <a:gd name="adj" fmla="val 31246875"/>
            </a:avLst>
          </a:prstGeom>
          <a:solidFill>
            <a:srgbClr val="002C5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48" name="Image 15" descr="/var/folders/1y/yzhkrds14j1gm67qjvlds8tm7vvy2b/T/icon-icon-3a7y46jay-1767759993909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80499" y="4970115"/>
            <a:ext cx="152400" cy="152400"/>
          </a:xfrm>
          <a:prstGeom prst="rect">
            <a:avLst/>
          </a:prstGeom>
        </p:spPr>
      </p:pic>
      <p:sp>
        <p:nvSpPr>
          <p:cNvPr id="49" name="Text 31"/>
          <p:cNvSpPr/>
          <p:nvPr/>
        </p:nvSpPr>
        <p:spPr>
          <a:xfrm>
            <a:off x="8623399" y="4846290"/>
            <a:ext cx="301818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추천: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장거리 출퇴근, 연비와 최신 기술 선호</a:t>
            </a:r>
            <a:endParaRPr lang="en-US" sz="1200" dirty="0"/>
          </a:p>
        </p:txBody>
      </p:sp>
      <p:sp>
        <p:nvSpPr>
          <p:cNvPr id="50" name="Text 32"/>
          <p:cNvSpPr/>
          <p:nvPr/>
        </p:nvSpPr>
        <p:spPr>
          <a:xfrm>
            <a:off x="8051899" y="5943600"/>
            <a:ext cx="3682901" cy="1905000"/>
          </a:xfrm>
          <a:prstGeom prst="roundRect">
            <a:avLst>
              <a:gd name="adj" fmla="val 4000"/>
            </a:avLst>
          </a:prstGeom>
          <a:solidFill>
            <a:srgbClr val="F3F4F6"/>
          </a:solidFill>
          <a:ln/>
          <a:effectLst>
            <a:outerShdw sx="100000" sy="100000" kx="0" ky="0" algn="bl" rotWithShape="0" blurRad="101600" dist="50800" dir="16200000">
              <a:srgbClr val="FFFFFF">
                <a:alpha val="7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1" name="Text 33"/>
          <p:cNvSpPr/>
          <p:nvPr/>
        </p:nvSpPr>
        <p:spPr>
          <a:xfrm>
            <a:off x="8242399" y="6134100"/>
            <a:ext cx="346699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결정 포인트</a:t>
            </a:r>
            <a:endParaRPr lang="en-US" sz="1500" dirty="0"/>
          </a:p>
        </p:txBody>
      </p:sp>
      <p:sp>
        <p:nvSpPr>
          <p:cNvPr id="52" name="Text 34"/>
          <p:cNvSpPr/>
          <p:nvPr/>
        </p:nvSpPr>
        <p:spPr>
          <a:xfrm>
            <a:off x="8242399" y="6515100"/>
            <a:ext cx="3301901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단기 소유 계획: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유리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장기 소유 계획: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유리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주행거리가 많을수록: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유리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플래그십 가치 중시: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유리</a:t>
            </a:r>
            <a:endParaRPr lang="en-US" sz="1200" dirty="0"/>
          </a:p>
        </p:txBody>
      </p:sp>
      <p:pic>
        <p:nvPicPr>
          <p:cNvPr id="53" name="Image 16" descr="/var/folders/1y/yzhkrds14j1gm67qjvlds8tm7vvy2b/T/icon-icon-7qdxxs5zb-1767759994102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42399" y="6553200"/>
            <a:ext cx="133350" cy="152400"/>
          </a:xfrm>
          <a:prstGeom prst="rect">
            <a:avLst/>
          </a:prstGeom>
        </p:spPr>
      </p:pic>
      <p:pic>
        <p:nvPicPr>
          <p:cNvPr id="54" name="Image 17" descr="/var/folders/1y/yzhkrds14j1gm67qjvlds8tm7vvy2b/T/icon-icon-fqhcwjvms-176775999414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42399" y="6858000"/>
            <a:ext cx="133350" cy="152400"/>
          </a:xfrm>
          <a:prstGeom prst="rect">
            <a:avLst/>
          </a:prstGeom>
        </p:spPr>
      </p:pic>
      <p:pic>
        <p:nvPicPr>
          <p:cNvPr id="55" name="Image 18" descr="/var/folders/1y/yzhkrds14j1gm67qjvlds8tm7vvy2b/T/icon-icon-uzkwkvss6-176775999417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42399" y="7162800"/>
            <a:ext cx="133350" cy="152400"/>
          </a:xfrm>
          <a:prstGeom prst="rect">
            <a:avLst/>
          </a:prstGeom>
        </p:spPr>
      </p:pic>
      <p:pic>
        <p:nvPicPr>
          <p:cNvPr id="56" name="Image 19" descr="/var/folders/1y/yzhkrds14j1gm67qjvlds8tm7vvy2b/T/icon-icon-4us4soao1-1767759994210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42399" y="7467600"/>
            <a:ext cx="133350" cy="152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d74axj8at-176775999716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0344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8414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900"/>
              </a:spcAft>
              <a:buNone/>
            </a:pPr>
            <a:r>
              <a:rPr lang="en-US" sz="27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비교 및 결론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57200" y="95250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기아 K9 중고차와 그랜저 하이브리드 신차의 총체적 비교와 소비자 유형별 최적 선택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57200" y="1447800"/>
            <a:ext cx="5524500" cy="2495550"/>
          </a:xfrm>
          <a:prstGeom prst="roundRect">
            <a:avLst>
              <a:gd name="adj" fmla="val 458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85800" y="1676400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BB162B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7" name="Image 1" descr="/var/folders/1y/yzhkrds14j1gm67qjvlds8tm7vvy2b/T/icon-icon-9x7axdo5z-176775999739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781175"/>
            <a:ext cx="190500" cy="2667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14450" y="1762125"/>
            <a:ext cx="205057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2022년식 K9 중고차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685800" y="2266950"/>
            <a:ext cx="5067300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구매 비용이 약 555만원 저렴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플래그십 세단의 고급스러운 승차감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강력한 V6 엔진의 주행 감성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5년간 약 2,075만원의 추가 유지비 발생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제조사 보증 기간 만료 임박</a:t>
            </a:r>
            <a:endParaRPr lang="en-US" sz="1200" dirty="0"/>
          </a:p>
        </p:txBody>
      </p:sp>
      <p:pic>
        <p:nvPicPr>
          <p:cNvPr id="10" name="Image 2" descr="/var/folders/1y/yzhkrds14j1gm67qjvlds8tm7vvy2b/T/icon-icon-3s1x2o4d6-176775999760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05050"/>
            <a:ext cx="152400" cy="152400"/>
          </a:xfrm>
          <a:prstGeom prst="rect">
            <a:avLst/>
          </a:prstGeom>
        </p:spPr>
      </p:pic>
      <p:pic>
        <p:nvPicPr>
          <p:cNvPr id="11" name="Image 3" descr="/var/folders/1y/yzhkrds14j1gm67qjvlds8tm7vvy2b/T/icon-icon-a4stusvuw-1767759997633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609850"/>
            <a:ext cx="152400" cy="152400"/>
          </a:xfrm>
          <a:prstGeom prst="rect">
            <a:avLst/>
          </a:prstGeom>
        </p:spPr>
      </p:pic>
      <p:pic>
        <p:nvPicPr>
          <p:cNvPr id="12" name="Image 4" descr="/var/folders/1y/yzhkrds14j1gm67qjvlds8tm7vvy2b/T/icon-icon-biwdvfdd1-1767759997668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914650"/>
            <a:ext cx="152400" cy="152400"/>
          </a:xfrm>
          <a:prstGeom prst="rect">
            <a:avLst/>
          </a:prstGeom>
        </p:spPr>
      </p:pic>
      <p:pic>
        <p:nvPicPr>
          <p:cNvPr id="13" name="Image 5" descr="/var/folders/1y/yzhkrds14j1gm67qjvlds8tm7vvy2b/T/icon-icon-fq6daetbl-176775999771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219450"/>
            <a:ext cx="152400" cy="152400"/>
          </a:xfrm>
          <a:prstGeom prst="rect">
            <a:avLst/>
          </a:prstGeom>
        </p:spPr>
      </p:pic>
      <p:pic>
        <p:nvPicPr>
          <p:cNvPr id="14" name="Image 6" descr="/var/folders/1y/yzhkrds14j1gm67qjvlds8tm7vvy2b/T/icon-icon-f8qpkqgs8-1767759997743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524250"/>
            <a:ext cx="152400" cy="15240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210300" y="1447800"/>
            <a:ext cx="5524500" cy="2495550"/>
          </a:xfrm>
          <a:prstGeom prst="roundRect">
            <a:avLst>
              <a:gd name="adj" fmla="val 458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7"/>
          <p:cNvSpPr/>
          <p:nvPr/>
        </p:nvSpPr>
        <p:spPr>
          <a:xfrm>
            <a:off x="6438900" y="1676400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002C5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7" name="Image 7" descr="/var/folders/1y/yzhkrds14j1gm67qjvlds8tm7vvy2b/T/icon-icon-k5rdrwfhm-176775999777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1775" y="1781175"/>
            <a:ext cx="190500" cy="26670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7067550" y="1762125"/>
            <a:ext cx="227585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신차</a:t>
            </a:r>
            <a:endParaRPr lang="en-US" sz="1800" dirty="0"/>
          </a:p>
        </p:txBody>
      </p:sp>
      <p:sp>
        <p:nvSpPr>
          <p:cNvPr id="19" name="Text 9"/>
          <p:cNvSpPr/>
          <p:nvPr/>
        </p:nvSpPr>
        <p:spPr>
          <a:xfrm>
            <a:off x="6438900" y="2266950"/>
            <a:ext cx="5067300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연간 415만원의 유지 비용 절감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최신 기술과 첨단 편의 기능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하이브리드 시스템 10년/20만km 긴 보증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구매 비용이 더 높음</a:t>
            </a:r>
            <a:endParaRPr lang="en-US" sz="12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플래그십 대비 상대적 위상 열위</a:t>
            </a:r>
            <a:endParaRPr lang="en-US" sz="1200" dirty="0"/>
          </a:p>
        </p:txBody>
      </p:sp>
      <p:pic>
        <p:nvPicPr>
          <p:cNvPr id="20" name="Image 8" descr="/var/folders/1y/yzhkrds14j1gm67qjvlds8tm7vvy2b/T/icon-icon-9zkrbxwcz-176775999797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2305050"/>
            <a:ext cx="152400" cy="152400"/>
          </a:xfrm>
          <a:prstGeom prst="rect">
            <a:avLst/>
          </a:prstGeom>
        </p:spPr>
      </p:pic>
      <p:pic>
        <p:nvPicPr>
          <p:cNvPr id="21" name="Image 9" descr="/var/folders/1y/yzhkrds14j1gm67qjvlds8tm7vvy2b/T/icon-icon-8xgvhr0sv-176775999801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2609850"/>
            <a:ext cx="152400" cy="152400"/>
          </a:xfrm>
          <a:prstGeom prst="rect">
            <a:avLst/>
          </a:prstGeom>
        </p:spPr>
      </p:pic>
      <p:pic>
        <p:nvPicPr>
          <p:cNvPr id="22" name="Image 10" descr="/var/folders/1y/yzhkrds14j1gm67qjvlds8tm7vvy2b/T/icon-icon-3kbfn38wa-176775999805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2914650"/>
            <a:ext cx="152400" cy="152400"/>
          </a:xfrm>
          <a:prstGeom prst="rect">
            <a:avLst/>
          </a:prstGeom>
        </p:spPr>
      </p:pic>
      <p:pic>
        <p:nvPicPr>
          <p:cNvPr id="23" name="Image 11" descr="/var/folders/1y/yzhkrds14j1gm67qjvlds8tm7vvy2b/T/icon-icon-wbzbdkndh-176775999808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3219450"/>
            <a:ext cx="152400" cy="152400"/>
          </a:xfrm>
          <a:prstGeom prst="rect">
            <a:avLst/>
          </a:prstGeom>
        </p:spPr>
      </p:pic>
      <p:pic>
        <p:nvPicPr>
          <p:cNvPr id="24" name="Image 12" descr="/var/folders/1y/yzhkrds14j1gm67qjvlds8tm7vvy2b/T/icon-icon-hfvboc9h1-1767759998127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3524250"/>
            <a:ext cx="152400" cy="152400"/>
          </a:xfrm>
          <a:prstGeom prst="rect">
            <a:avLst/>
          </a:prstGeom>
        </p:spPr>
      </p:pic>
      <p:sp>
        <p:nvSpPr>
          <p:cNvPr id="25" name="Text 10"/>
          <p:cNvSpPr/>
          <p:nvPr/>
        </p:nvSpPr>
        <p:spPr>
          <a:xfrm>
            <a:off x="457200" y="4171950"/>
            <a:ext cx="11277600" cy="1943100"/>
          </a:xfrm>
          <a:prstGeom prst="roundRect">
            <a:avLst>
              <a:gd name="adj" fmla="val 588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6" name="Text 11"/>
          <p:cNvSpPr/>
          <p:nvPr/>
        </p:nvSpPr>
        <p:spPr>
          <a:xfrm>
            <a:off x="685800" y="4400550"/>
            <a:ext cx="110368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5년간 총 소유 비용 비교</a:t>
            </a:r>
            <a:endParaRPr lang="en-US" sz="1500" dirty="0"/>
          </a:p>
        </p:txBody>
      </p:sp>
      <p:sp>
        <p:nvSpPr>
          <p:cNvPr id="27" name="Text 12"/>
          <p:cNvSpPr/>
          <p:nvPr/>
        </p:nvSpPr>
        <p:spPr>
          <a:xfrm>
            <a:off x="685800" y="4933950"/>
            <a:ext cx="27592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</a:t>
            </a:r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BB16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7,900만원</a:t>
            </a:r>
            <a:endParaRPr lang="en-US" sz="1200" dirty="0"/>
          </a:p>
        </p:txBody>
      </p:sp>
      <p:sp>
        <p:nvSpPr>
          <p:cNvPr id="28" name="Text 13"/>
          <p:cNvSpPr/>
          <p:nvPr/>
        </p:nvSpPr>
        <p:spPr>
          <a:xfrm>
            <a:off x="685800" y="5238750"/>
            <a:ext cx="27592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2C5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6,380만원</a:t>
            </a:r>
            <a:endParaRPr lang="en-US" sz="1200" dirty="0"/>
          </a:p>
        </p:txBody>
      </p:sp>
      <p:pic>
        <p:nvPicPr>
          <p:cNvPr id="29" name="Image 13" descr="/var/folders/1y/yzhkrds14j1gm67qjvlds8tm7vvy2b/T/icon-svg-se04r5lbr-1767759998169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95700" y="4819650"/>
            <a:ext cx="7810500" cy="762000"/>
          </a:xfrm>
          <a:prstGeom prst="rect">
            <a:avLst/>
          </a:prstGeom>
        </p:spPr>
      </p:pic>
      <p:sp>
        <p:nvSpPr>
          <p:cNvPr id="30" name="Text 14"/>
          <p:cNvSpPr/>
          <p:nvPr/>
        </p:nvSpPr>
        <p:spPr>
          <a:xfrm>
            <a:off x="685800" y="5695950"/>
            <a:ext cx="1103680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spcBef>
                <a:spcPts val="900"/>
              </a:spcBef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구매 비용과 5년간 유지비용(연료, 정비, 보험, 세금)을 합산한 금액</a:t>
            </a:r>
            <a:endParaRPr lang="en-US" sz="1050" dirty="0"/>
          </a:p>
        </p:txBody>
      </p:sp>
      <p:sp>
        <p:nvSpPr>
          <p:cNvPr id="31" name="Text 15"/>
          <p:cNvSpPr/>
          <p:nvPr/>
        </p:nvSpPr>
        <p:spPr>
          <a:xfrm>
            <a:off x="457200" y="6343650"/>
            <a:ext cx="1150315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소비자 유형별 최적 선택</a:t>
            </a:r>
            <a:endParaRPr lang="en-US" sz="1500" dirty="0"/>
          </a:p>
        </p:txBody>
      </p:sp>
      <p:sp>
        <p:nvSpPr>
          <p:cNvPr id="32" name="Text 16"/>
          <p:cNvSpPr/>
          <p:nvPr/>
        </p:nvSpPr>
        <p:spPr>
          <a:xfrm>
            <a:off x="457200" y="6762750"/>
            <a:ext cx="5562600" cy="1485900"/>
          </a:xfrm>
          <a:prstGeom prst="roundRect">
            <a:avLst>
              <a:gd name="adj" fmla="val 769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3" name="Text 17"/>
          <p:cNvSpPr/>
          <p:nvPr/>
        </p:nvSpPr>
        <p:spPr>
          <a:xfrm>
            <a:off x="647700" y="6953250"/>
            <a:ext cx="381000" cy="457200"/>
          </a:xfrm>
          <a:prstGeom prst="roundRect">
            <a:avLst>
              <a:gd name="adj" fmla="val 24997500"/>
            </a:avLst>
          </a:prstGeom>
          <a:solidFill>
            <a:srgbClr val="FEF9C3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4" name="Image 14" descr="/var/folders/1y/yzhkrds14j1gm67qjvlds8tm7vvy2b/T/icon-icon-7ov403pxi-176775999821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000" y="7115175"/>
            <a:ext cx="152400" cy="152400"/>
          </a:xfrm>
          <a:prstGeom prst="rect">
            <a:avLst/>
          </a:prstGeom>
        </p:spPr>
      </p:pic>
      <p:sp>
        <p:nvSpPr>
          <p:cNvPr id="35" name="Text 18"/>
          <p:cNvSpPr/>
          <p:nvPr/>
        </p:nvSpPr>
        <p:spPr>
          <a:xfrm>
            <a:off x="1143000" y="7048500"/>
            <a:ext cx="126015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초기 비용 중시형</a:t>
            </a:r>
            <a:endParaRPr lang="en-US" sz="1350" dirty="0"/>
          </a:p>
        </p:txBody>
      </p:sp>
      <p:sp>
        <p:nvSpPr>
          <p:cNvPr id="36" name="Text 19"/>
          <p:cNvSpPr/>
          <p:nvPr/>
        </p:nvSpPr>
        <p:spPr>
          <a:xfrm>
            <a:off x="647700" y="7524750"/>
            <a:ext cx="52852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낮은 초기 구매 비용을 중요시하는 소비자</a:t>
            </a:r>
            <a:endParaRPr lang="en-US" sz="1200" dirty="0"/>
          </a:p>
        </p:txBody>
      </p:sp>
      <p:sp>
        <p:nvSpPr>
          <p:cNvPr id="37" name="Text 20"/>
          <p:cNvSpPr/>
          <p:nvPr/>
        </p:nvSpPr>
        <p:spPr>
          <a:xfrm>
            <a:off x="388620" y="7829550"/>
            <a:ext cx="5440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b="1" dirty="0">
                <a:solidFill>
                  <a:srgbClr val="DC262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 추천</a:t>
            </a:r>
            <a:endParaRPr lang="en-US" sz="1200" dirty="0"/>
          </a:p>
        </p:txBody>
      </p:sp>
      <p:sp>
        <p:nvSpPr>
          <p:cNvPr id="38" name="Text 21"/>
          <p:cNvSpPr/>
          <p:nvPr/>
        </p:nvSpPr>
        <p:spPr>
          <a:xfrm>
            <a:off x="6172200" y="6762750"/>
            <a:ext cx="5562600" cy="1485900"/>
          </a:xfrm>
          <a:prstGeom prst="roundRect">
            <a:avLst>
              <a:gd name="adj" fmla="val 769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9" name="Text 22"/>
          <p:cNvSpPr/>
          <p:nvPr/>
        </p:nvSpPr>
        <p:spPr>
          <a:xfrm>
            <a:off x="6362700" y="6953250"/>
            <a:ext cx="381000" cy="457200"/>
          </a:xfrm>
          <a:prstGeom prst="roundRect">
            <a:avLst>
              <a:gd name="adj" fmla="val 24997500"/>
            </a:avLst>
          </a:prstGeom>
          <a:solidFill>
            <a:srgbClr val="DCFCE7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40" name="Image 15" descr="/var/folders/1y/yzhkrds14j1gm67qjvlds8tm7vvy2b/T/icon-icon-tcf91ica6-1767759998252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7115175"/>
            <a:ext cx="152400" cy="152400"/>
          </a:xfrm>
          <a:prstGeom prst="rect">
            <a:avLst/>
          </a:prstGeom>
        </p:spPr>
      </p:pic>
      <p:sp>
        <p:nvSpPr>
          <p:cNvPr id="41" name="Text 23"/>
          <p:cNvSpPr/>
          <p:nvPr/>
        </p:nvSpPr>
        <p:spPr>
          <a:xfrm>
            <a:off x="6858000" y="7048500"/>
            <a:ext cx="142580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장기 경제성 중시형</a:t>
            </a:r>
            <a:endParaRPr lang="en-US" sz="1350" dirty="0"/>
          </a:p>
        </p:txBody>
      </p:sp>
      <p:sp>
        <p:nvSpPr>
          <p:cNvPr id="42" name="Text 24"/>
          <p:cNvSpPr/>
          <p:nvPr/>
        </p:nvSpPr>
        <p:spPr>
          <a:xfrm>
            <a:off x="6362700" y="7524750"/>
            <a:ext cx="52852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연비와 장기 유지 비용을 중요시하는 소비자</a:t>
            </a:r>
            <a:endParaRPr lang="en-US" sz="1200" dirty="0"/>
          </a:p>
        </p:txBody>
      </p:sp>
      <p:sp>
        <p:nvSpPr>
          <p:cNvPr id="43" name="Text 25"/>
          <p:cNvSpPr/>
          <p:nvPr/>
        </p:nvSpPr>
        <p:spPr>
          <a:xfrm>
            <a:off x="6259068" y="7829550"/>
            <a:ext cx="52852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b="1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추천</a:t>
            </a:r>
            <a:endParaRPr lang="en-US" sz="1200" dirty="0"/>
          </a:p>
        </p:txBody>
      </p:sp>
      <p:sp>
        <p:nvSpPr>
          <p:cNvPr id="44" name="Text 26"/>
          <p:cNvSpPr/>
          <p:nvPr/>
        </p:nvSpPr>
        <p:spPr>
          <a:xfrm>
            <a:off x="457200" y="8401050"/>
            <a:ext cx="5562600" cy="1485900"/>
          </a:xfrm>
          <a:prstGeom prst="roundRect">
            <a:avLst>
              <a:gd name="adj" fmla="val 769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5" name="Text 27"/>
          <p:cNvSpPr/>
          <p:nvPr/>
        </p:nvSpPr>
        <p:spPr>
          <a:xfrm>
            <a:off x="647700" y="8591550"/>
            <a:ext cx="400050" cy="457200"/>
          </a:xfrm>
          <a:prstGeom prst="roundRect">
            <a:avLst>
              <a:gd name="adj" fmla="val 23807143"/>
            </a:avLst>
          </a:prstGeom>
          <a:solidFill>
            <a:srgbClr val="F3E8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46" name="Image 16" descr="/var/folders/1y/yzhkrds14j1gm67qjvlds8tm7vvy2b/T/icon-icon-p4i303rlt-1767759998293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000" y="8753475"/>
            <a:ext cx="171450" cy="152400"/>
          </a:xfrm>
          <a:prstGeom prst="rect">
            <a:avLst/>
          </a:prstGeom>
        </p:spPr>
      </p:pic>
      <p:sp>
        <p:nvSpPr>
          <p:cNvPr id="47" name="Text 28"/>
          <p:cNvSpPr/>
          <p:nvPr/>
        </p:nvSpPr>
        <p:spPr>
          <a:xfrm>
            <a:off x="1162050" y="8686800"/>
            <a:ext cx="126015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주행 감성 중시형</a:t>
            </a:r>
            <a:endParaRPr lang="en-US" sz="1350" dirty="0"/>
          </a:p>
        </p:txBody>
      </p:sp>
      <p:sp>
        <p:nvSpPr>
          <p:cNvPr id="48" name="Text 29"/>
          <p:cNvSpPr/>
          <p:nvPr/>
        </p:nvSpPr>
        <p:spPr>
          <a:xfrm>
            <a:off x="647700" y="9163050"/>
            <a:ext cx="52852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고급스러운 승차감과 강력한 주행 감성 선호</a:t>
            </a:r>
            <a:endParaRPr lang="en-US" sz="1200" dirty="0"/>
          </a:p>
        </p:txBody>
      </p:sp>
      <p:sp>
        <p:nvSpPr>
          <p:cNvPr id="49" name="Text 30"/>
          <p:cNvSpPr/>
          <p:nvPr/>
        </p:nvSpPr>
        <p:spPr>
          <a:xfrm>
            <a:off x="388620" y="9467850"/>
            <a:ext cx="5440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b="1" dirty="0">
                <a:solidFill>
                  <a:srgbClr val="DC262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K9 중고차 추천</a:t>
            </a:r>
            <a:endParaRPr lang="en-US" sz="1200" dirty="0"/>
          </a:p>
        </p:txBody>
      </p:sp>
      <p:sp>
        <p:nvSpPr>
          <p:cNvPr id="50" name="Text 31"/>
          <p:cNvSpPr/>
          <p:nvPr/>
        </p:nvSpPr>
        <p:spPr>
          <a:xfrm>
            <a:off x="6172200" y="8401050"/>
            <a:ext cx="5562600" cy="1485900"/>
          </a:xfrm>
          <a:prstGeom prst="roundRect">
            <a:avLst>
              <a:gd name="adj" fmla="val 7692"/>
            </a:avLst>
          </a:prstGeom>
          <a:solidFill>
            <a:srgbClr val="FFFFFF"/>
          </a:solidFill>
          <a:ln/>
          <a:effectLst>
            <a:outerShdw sx="100000" sy="100000" kx="0" ky="0" algn="bl" rotWithShape="0" blurRad="57150" dist="38100" dir="5400000">
              <a:srgbClr val="000000">
                <a:alpha val="5000"/>
              </a:srgbClr>
            </a:outerShdw>
          </a:effectLst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1" name="Text 32"/>
          <p:cNvSpPr/>
          <p:nvPr/>
        </p:nvSpPr>
        <p:spPr>
          <a:xfrm>
            <a:off x="6362700" y="8591550"/>
            <a:ext cx="381000" cy="457200"/>
          </a:xfrm>
          <a:prstGeom prst="roundRect">
            <a:avLst>
              <a:gd name="adj" fmla="val 24997500"/>
            </a:avLst>
          </a:prstGeom>
          <a:solidFill>
            <a:srgbClr val="DBEAFE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52" name="Image 17" descr="/var/folders/1y/yzhkrds14j1gm67qjvlds8tm7vvy2b/T/icon-icon-gheieub0r-176775999833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8753475"/>
            <a:ext cx="152400" cy="152400"/>
          </a:xfrm>
          <a:prstGeom prst="rect">
            <a:avLst/>
          </a:prstGeom>
        </p:spPr>
      </p:pic>
      <p:sp>
        <p:nvSpPr>
          <p:cNvPr id="53" name="Text 33"/>
          <p:cNvSpPr/>
          <p:nvPr/>
        </p:nvSpPr>
        <p:spPr>
          <a:xfrm>
            <a:off x="6858000" y="8686800"/>
            <a:ext cx="126015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최신 기술 중시형</a:t>
            </a:r>
            <a:endParaRPr lang="en-US" sz="1350" dirty="0"/>
          </a:p>
        </p:txBody>
      </p:sp>
      <p:sp>
        <p:nvSpPr>
          <p:cNvPr id="54" name="Text 34"/>
          <p:cNvSpPr/>
          <p:nvPr/>
        </p:nvSpPr>
        <p:spPr>
          <a:xfrm>
            <a:off x="6362700" y="9163050"/>
            <a:ext cx="52852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첨단 기능과 신차 보증의 안정감 선호</a:t>
            </a:r>
            <a:endParaRPr lang="en-US" sz="1200" dirty="0"/>
          </a:p>
        </p:txBody>
      </p:sp>
      <p:sp>
        <p:nvSpPr>
          <p:cNvPr id="55" name="Text 35"/>
          <p:cNvSpPr/>
          <p:nvPr/>
        </p:nvSpPr>
        <p:spPr>
          <a:xfrm>
            <a:off x="6259068" y="9467850"/>
            <a:ext cx="52852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b="1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그랜저 하이브리드 추천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2026-01-07T04:26:38Z</dcterms:created>
  <dcterms:modified xsi:type="dcterms:W3CDTF">2026-01-07T04:26:38Z</dcterms:modified>
</cp:coreProperties>
</file>